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8"/>
  </p:notesMasterIdLst>
  <p:sldIdLst>
    <p:sldId id="323" r:id="rId2"/>
    <p:sldId id="325" r:id="rId3"/>
    <p:sldId id="326" r:id="rId4"/>
    <p:sldId id="327" r:id="rId5"/>
    <p:sldId id="328" r:id="rId6"/>
    <p:sldId id="257" r:id="rId7"/>
    <p:sldId id="258" r:id="rId8"/>
    <p:sldId id="259" r:id="rId9"/>
    <p:sldId id="291" r:id="rId10"/>
    <p:sldId id="261" r:id="rId11"/>
    <p:sldId id="262" r:id="rId12"/>
    <p:sldId id="265" r:id="rId13"/>
    <p:sldId id="266" r:id="rId14"/>
    <p:sldId id="267" r:id="rId15"/>
    <p:sldId id="268" r:id="rId16"/>
    <p:sldId id="264" r:id="rId17"/>
    <p:sldId id="269" r:id="rId18"/>
    <p:sldId id="272" r:id="rId19"/>
    <p:sldId id="271" r:id="rId20"/>
    <p:sldId id="273" r:id="rId21"/>
    <p:sldId id="274" r:id="rId22"/>
    <p:sldId id="292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7" r:id="rId31"/>
    <p:sldId id="288" r:id="rId32"/>
    <p:sldId id="293" r:id="rId33"/>
    <p:sldId id="282" r:id="rId34"/>
    <p:sldId id="301" r:id="rId35"/>
    <p:sldId id="294" r:id="rId36"/>
    <p:sldId id="296" r:id="rId37"/>
    <p:sldId id="304" r:id="rId38"/>
    <p:sldId id="305" r:id="rId39"/>
    <p:sldId id="306" r:id="rId40"/>
    <p:sldId id="300" r:id="rId41"/>
    <p:sldId id="307" r:id="rId42"/>
    <p:sldId id="302" r:id="rId43"/>
    <p:sldId id="283" r:id="rId44"/>
    <p:sldId id="284" r:id="rId45"/>
    <p:sldId id="289" r:id="rId46"/>
    <p:sldId id="290" r:id="rId47"/>
    <p:sldId id="285" r:id="rId48"/>
    <p:sldId id="286" r:id="rId49"/>
    <p:sldId id="329" r:id="rId50"/>
    <p:sldId id="331" r:id="rId51"/>
    <p:sldId id="332" r:id="rId52"/>
    <p:sldId id="353" r:id="rId53"/>
    <p:sldId id="333" r:id="rId54"/>
    <p:sldId id="335" r:id="rId55"/>
    <p:sldId id="354" r:id="rId56"/>
    <p:sldId id="344" r:id="rId57"/>
    <p:sldId id="345" r:id="rId58"/>
    <p:sldId id="338" r:id="rId59"/>
    <p:sldId id="355" r:id="rId60"/>
    <p:sldId id="346" r:id="rId61"/>
    <p:sldId id="357" r:id="rId62"/>
    <p:sldId id="340" r:id="rId63"/>
    <p:sldId id="341" r:id="rId64"/>
    <p:sldId id="356" r:id="rId65"/>
    <p:sldId id="347" r:id="rId66"/>
    <p:sldId id="343" r:id="rId67"/>
    <p:sldId id="348" r:id="rId68"/>
    <p:sldId id="351" r:id="rId69"/>
    <p:sldId id="349" r:id="rId70"/>
    <p:sldId id="352" r:id="rId71"/>
    <p:sldId id="350" r:id="rId72"/>
    <p:sldId id="402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373" r:id="rId89"/>
    <p:sldId id="374" r:id="rId90"/>
    <p:sldId id="375" r:id="rId91"/>
    <p:sldId id="376" r:id="rId92"/>
    <p:sldId id="377" r:id="rId93"/>
    <p:sldId id="378" r:id="rId94"/>
    <p:sldId id="379" r:id="rId95"/>
    <p:sldId id="380" r:id="rId96"/>
    <p:sldId id="381" r:id="rId97"/>
    <p:sldId id="382" r:id="rId98"/>
    <p:sldId id="383" r:id="rId99"/>
    <p:sldId id="384" r:id="rId100"/>
    <p:sldId id="385" r:id="rId101"/>
    <p:sldId id="386" r:id="rId102"/>
    <p:sldId id="387" r:id="rId103"/>
    <p:sldId id="388" r:id="rId104"/>
    <p:sldId id="389" r:id="rId105"/>
    <p:sldId id="390" r:id="rId106"/>
    <p:sldId id="391" r:id="rId107"/>
    <p:sldId id="392" r:id="rId108"/>
    <p:sldId id="393" r:id="rId109"/>
    <p:sldId id="394" r:id="rId110"/>
    <p:sldId id="395" r:id="rId111"/>
    <p:sldId id="396" r:id="rId112"/>
    <p:sldId id="397" r:id="rId113"/>
    <p:sldId id="398" r:id="rId114"/>
    <p:sldId id="399" r:id="rId115"/>
    <p:sldId id="400" r:id="rId116"/>
    <p:sldId id="401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50000" autoAdjust="0"/>
  </p:normalViewPr>
  <p:slideViewPr>
    <p:cSldViewPr snapToGrid="0" snapToObjects="1">
      <p:cViewPr>
        <p:scale>
          <a:sx n="97" d="100"/>
          <a:sy n="97" d="100"/>
        </p:scale>
        <p:origin x="1064" y="4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8" Type="http://schemas.openxmlformats.org/officeDocument/2006/relationships/image" Target="../media/image51.emf"/><Relationship Id="rId9" Type="http://schemas.openxmlformats.org/officeDocument/2006/relationships/image" Target="../media/image52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3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3.emf"/><Relationship Id="rId8" Type="http://schemas.openxmlformats.org/officeDocument/2006/relationships/image" Target="../media/image57.emf"/><Relationship Id="rId9" Type="http://schemas.openxmlformats.org/officeDocument/2006/relationships/image" Target="../media/image58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53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53.emf"/><Relationship Id="rId10" Type="http://schemas.openxmlformats.org/officeDocument/2006/relationships/image" Target="../media/image61.emf"/><Relationship Id="rId11" Type="http://schemas.openxmlformats.org/officeDocument/2006/relationships/image" Target="../media/image62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53.emf"/><Relationship Id="rId10" Type="http://schemas.openxmlformats.org/officeDocument/2006/relationships/image" Target="../media/image63.emf"/><Relationship Id="rId11" Type="http://schemas.openxmlformats.org/officeDocument/2006/relationships/image" Target="../media/image64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2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emf"/><Relationship Id="rId12" Type="http://schemas.openxmlformats.org/officeDocument/2006/relationships/image" Target="../media/image67.emf"/><Relationship Id="rId13" Type="http://schemas.openxmlformats.org/officeDocument/2006/relationships/image" Target="../media/image68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5.emf"/><Relationship Id="rId10" Type="http://schemas.openxmlformats.org/officeDocument/2006/relationships/image" Target="../media/image6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Relationship Id="rId2" Type="http://schemas.openxmlformats.org/officeDocument/2006/relationships/image" Target="../media/image9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Relationship Id="rId2" Type="http://schemas.openxmlformats.org/officeDocument/2006/relationships/image" Target="../media/image9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Relationship Id="rId2" Type="http://schemas.openxmlformats.org/officeDocument/2006/relationships/image" Target="../media/image107.emf"/><Relationship Id="rId3" Type="http://schemas.openxmlformats.org/officeDocument/2006/relationships/image" Target="../media/image10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Relationship Id="rId2" Type="http://schemas.openxmlformats.org/officeDocument/2006/relationships/image" Target="../media/image11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Relationship Id="rId2" Type="http://schemas.openxmlformats.org/officeDocument/2006/relationships/image" Target="../media/image115.emf"/><Relationship Id="rId3" Type="http://schemas.openxmlformats.org/officeDocument/2006/relationships/image" Target="../media/image11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9.emf"/><Relationship Id="rId1" Type="http://schemas.openxmlformats.org/officeDocument/2006/relationships/image" Target="../media/image118.emf"/><Relationship Id="rId2" Type="http://schemas.openxmlformats.org/officeDocument/2006/relationships/image" Target="../media/image1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Relationship Id="rId2" Type="http://schemas.openxmlformats.org/officeDocument/2006/relationships/image" Target="../media/image121.emf"/><Relationship Id="rId3" Type="http://schemas.openxmlformats.org/officeDocument/2006/relationships/image" Target="../media/image9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Relationship Id="rId2" Type="http://schemas.openxmlformats.org/officeDocument/2006/relationships/image" Target="../media/image12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Relationship Id="rId2" Type="http://schemas.openxmlformats.org/officeDocument/2006/relationships/image" Target="../media/image12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Relationship Id="rId2" Type="http://schemas.openxmlformats.org/officeDocument/2006/relationships/image" Target="../media/image126.emf"/><Relationship Id="rId3" Type="http://schemas.openxmlformats.org/officeDocument/2006/relationships/image" Target="../media/image127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Relationship Id="rId2" Type="http://schemas.openxmlformats.org/officeDocument/2006/relationships/image" Target="../media/image12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Relationship Id="rId2" Type="http://schemas.openxmlformats.org/officeDocument/2006/relationships/image" Target="../media/image13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4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0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chatbotslife.com</a:t>
            </a:r>
            <a:r>
              <a:rPr lang="en-US" dirty="0" smtClean="0"/>
              <a:t>/regularization-in-deep-learning-f649a45d6e0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distill.pub</a:t>
            </a:r>
            <a:r>
              <a:rPr lang="en-US" dirty="0" smtClean="0"/>
              <a:t>/2017/momentum/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4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255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8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8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8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2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2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2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2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5" y="4428551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887" indent="0">
              <a:buNone/>
              <a:defRPr sz="2100"/>
            </a:lvl2pPr>
            <a:lvl3pPr marL="685773" indent="0">
              <a:buNone/>
              <a:defRPr sz="1800"/>
            </a:lvl3pPr>
            <a:lvl4pPr marL="1028659" indent="0">
              <a:buNone/>
              <a:defRPr sz="1500"/>
            </a:lvl4pPr>
            <a:lvl5pPr marL="1371545" indent="0">
              <a:buNone/>
              <a:defRPr sz="1500"/>
            </a:lvl5pPr>
            <a:lvl6pPr marL="1714432" indent="0">
              <a:buNone/>
              <a:defRPr sz="1500"/>
            </a:lvl6pPr>
            <a:lvl7pPr marL="2057318" indent="0">
              <a:buNone/>
              <a:defRPr sz="1500"/>
            </a:lvl7pPr>
            <a:lvl8pPr marL="2400204" indent="0">
              <a:buNone/>
              <a:defRPr sz="1500"/>
            </a:lvl8pPr>
            <a:lvl9pPr marL="2743091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>
                <a:solidFill>
                  <a:srgbClr val="46464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15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35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2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2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Footer Placeholder 2"/>
          <p:cNvSpPr txBox="1">
            <a:spLocks/>
          </p:cNvSpPr>
          <p:nvPr/>
        </p:nvSpPr>
        <p:spPr>
          <a:xfrm>
            <a:off x="4170083" y="6347391"/>
            <a:ext cx="3860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smtClean="0"/>
              <a:t>LML Colombia 2018</a:t>
            </a:r>
            <a:endParaRPr lang="en-US" sz="9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Slide Number Placeholder 4"/>
          <p:cNvSpPr txBox="1">
            <a:spLocks/>
          </p:cNvSpPr>
          <p:nvPr/>
        </p:nvSpPr>
        <p:spPr>
          <a:xfrm>
            <a:off x="8656385" y="6360837"/>
            <a:ext cx="284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833A1-46C9-FB45-812F-A8AC7B5136EB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15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35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2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2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7091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758328" y="6427151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86170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9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342887" rtl="0" eaLnBrk="1" latinLnBrk="0" hangingPunct="1">
        <a:spcBef>
          <a:spcPct val="0"/>
        </a:spcBef>
        <a:buNone/>
        <a:defRPr sz="24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257165" indent="-257165" algn="l" defTabSz="34288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0" indent="-214304" algn="l" defTabSz="342887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6" indent="-171443" algn="l" defTabSz="34288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2" indent="-171443" algn="l" defTabSz="342887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8" indent="-171443" algn="l" defTabSz="342887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4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3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4" Type="http://schemas.openxmlformats.org/officeDocument/2006/relationships/image" Target="../media/image124.emf"/><Relationship Id="rId5" Type="http://schemas.openxmlformats.org/officeDocument/2006/relationships/oleObject" Target="../embeddings/oleObject141.bin"/><Relationship Id="rId6" Type="http://schemas.openxmlformats.org/officeDocument/2006/relationships/image" Target="../media/image123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4" Type="http://schemas.openxmlformats.org/officeDocument/2006/relationships/image" Target="../media/image125.emf"/><Relationship Id="rId5" Type="http://schemas.openxmlformats.org/officeDocument/2006/relationships/oleObject" Target="../embeddings/oleObject143.bin"/><Relationship Id="rId6" Type="http://schemas.openxmlformats.org/officeDocument/2006/relationships/image" Target="../media/image126.emf"/><Relationship Id="rId7" Type="http://schemas.openxmlformats.org/officeDocument/2006/relationships/oleObject" Target="../embeddings/oleObject144.bin"/><Relationship Id="rId8" Type="http://schemas.openxmlformats.org/officeDocument/2006/relationships/image" Target="../media/image127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4" Type="http://schemas.openxmlformats.org/officeDocument/2006/relationships/image" Target="../media/image128.emf"/><Relationship Id="rId5" Type="http://schemas.openxmlformats.org/officeDocument/2006/relationships/oleObject" Target="../embeddings/oleObject146.bin"/><Relationship Id="rId6" Type="http://schemas.openxmlformats.org/officeDocument/2006/relationships/image" Target="../media/image129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4" Type="http://schemas.openxmlformats.org/officeDocument/2006/relationships/image" Target="../media/image130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4" Type="http://schemas.openxmlformats.org/officeDocument/2006/relationships/image" Target="../media/image131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4" Type="http://schemas.openxmlformats.org/officeDocument/2006/relationships/image" Target="../media/image96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4" Type="http://schemas.openxmlformats.org/officeDocument/2006/relationships/image" Target="../media/image133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4" Type="http://schemas.openxmlformats.org/officeDocument/2006/relationships/image" Target="../media/image134.emf"/><Relationship Id="rId5" Type="http://schemas.openxmlformats.org/officeDocument/2006/relationships/oleObject" Target="../embeddings/oleObject152.bin"/><Relationship Id="rId6" Type="http://schemas.openxmlformats.org/officeDocument/2006/relationships/image" Target="../media/image135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4" Type="http://schemas.openxmlformats.org/officeDocument/2006/relationships/image" Target="../media/image136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4" Type="http://schemas.openxmlformats.org/officeDocument/2006/relationships/image" Target="../media/image137.emf"/><Relationship Id="rId5" Type="http://schemas.openxmlformats.org/officeDocument/2006/relationships/image" Target="../media/image132.png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oleObject" Target="../embeddings/oleObject155.bin"/><Relationship Id="rId5" Type="http://schemas.openxmlformats.org/officeDocument/2006/relationships/image" Target="../media/image138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8.emf"/><Relationship Id="rId7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0.emf"/><Relationship Id="rId5" Type="http://schemas.openxmlformats.org/officeDocument/2006/relationships/image" Target="../media/image31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42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oleObject" Target="../embeddings/oleObject25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26.bin"/><Relationship Id="rId15" Type="http://schemas.openxmlformats.org/officeDocument/2006/relationships/image" Target="../media/image4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35.bin"/><Relationship Id="rId21" Type="http://schemas.openxmlformats.org/officeDocument/2006/relationships/image" Target="../media/image52.emf"/><Relationship Id="rId10" Type="http://schemas.openxmlformats.org/officeDocument/2006/relationships/oleObject" Target="../embeddings/oleObject30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32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33.bin"/><Relationship Id="rId17" Type="http://schemas.openxmlformats.org/officeDocument/2006/relationships/image" Target="../media/image50.emf"/><Relationship Id="rId18" Type="http://schemas.openxmlformats.org/officeDocument/2006/relationships/oleObject" Target="../embeddings/oleObject34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27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29.bin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oleObject" Target="../embeddings/oleObject40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41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42.bin"/><Relationship Id="rId17" Type="http://schemas.openxmlformats.org/officeDocument/2006/relationships/image" Target="../media/image53.emf"/><Relationship Id="rId18" Type="http://schemas.openxmlformats.org/officeDocument/2006/relationships/oleObject" Target="../embeddings/oleObject43.bin"/><Relationship Id="rId19" Type="http://schemas.openxmlformats.org/officeDocument/2006/relationships/image" Target="../media/image5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36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38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39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52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47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48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49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50.bin"/><Relationship Id="rId17" Type="http://schemas.openxmlformats.org/officeDocument/2006/relationships/image" Target="../media/image53.emf"/><Relationship Id="rId18" Type="http://schemas.openxmlformats.org/officeDocument/2006/relationships/oleObject" Target="../embeddings/oleObject51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44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45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46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61.bin"/><Relationship Id="rId21" Type="http://schemas.openxmlformats.org/officeDocument/2006/relationships/image" Target="../media/image58.emf"/><Relationship Id="rId10" Type="http://schemas.openxmlformats.org/officeDocument/2006/relationships/oleObject" Target="../embeddings/oleObject56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57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58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59.bin"/><Relationship Id="rId17" Type="http://schemas.openxmlformats.org/officeDocument/2006/relationships/image" Target="../media/image53.emf"/><Relationship Id="rId18" Type="http://schemas.openxmlformats.org/officeDocument/2006/relationships/oleObject" Target="../embeddings/oleObject60.bin"/><Relationship Id="rId19" Type="http://schemas.openxmlformats.org/officeDocument/2006/relationships/image" Target="../media/image5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53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55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70.bin"/><Relationship Id="rId21" Type="http://schemas.openxmlformats.org/officeDocument/2006/relationships/image" Target="../media/image53.emf"/><Relationship Id="rId10" Type="http://schemas.openxmlformats.org/officeDocument/2006/relationships/oleObject" Target="../embeddings/oleObject65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66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67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68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69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6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63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6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79.bin"/><Relationship Id="rId21" Type="http://schemas.openxmlformats.org/officeDocument/2006/relationships/image" Target="../media/image53.emf"/><Relationship Id="rId22" Type="http://schemas.openxmlformats.org/officeDocument/2006/relationships/oleObject" Target="../embeddings/oleObject80.bin"/><Relationship Id="rId23" Type="http://schemas.openxmlformats.org/officeDocument/2006/relationships/image" Target="../media/image61.emf"/><Relationship Id="rId24" Type="http://schemas.openxmlformats.org/officeDocument/2006/relationships/oleObject" Target="../embeddings/oleObject81.bin"/><Relationship Id="rId25" Type="http://schemas.openxmlformats.org/officeDocument/2006/relationships/image" Target="../media/image62.emf"/><Relationship Id="rId10" Type="http://schemas.openxmlformats.org/officeDocument/2006/relationships/oleObject" Target="../embeddings/oleObject74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75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76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77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78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71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72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73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90.bin"/><Relationship Id="rId21" Type="http://schemas.openxmlformats.org/officeDocument/2006/relationships/image" Target="../media/image53.emf"/><Relationship Id="rId22" Type="http://schemas.openxmlformats.org/officeDocument/2006/relationships/oleObject" Target="../embeddings/oleObject91.bin"/><Relationship Id="rId23" Type="http://schemas.openxmlformats.org/officeDocument/2006/relationships/image" Target="../media/image63.emf"/><Relationship Id="rId24" Type="http://schemas.openxmlformats.org/officeDocument/2006/relationships/oleObject" Target="../embeddings/oleObject92.bin"/><Relationship Id="rId25" Type="http://schemas.openxmlformats.org/officeDocument/2006/relationships/image" Target="../media/image64.emf"/><Relationship Id="rId10" Type="http://schemas.openxmlformats.org/officeDocument/2006/relationships/oleObject" Target="../embeddings/oleObject85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86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87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88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89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8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83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84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101.bin"/><Relationship Id="rId21" Type="http://schemas.openxmlformats.org/officeDocument/2006/relationships/image" Target="../media/image65.emf"/><Relationship Id="rId22" Type="http://schemas.openxmlformats.org/officeDocument/2006/relationships/oleObject" Target="../embeddings/oleObject102.bin"/><Relationship Id="rId23" Type="http://schemas.openxmlformats.org/officeDocument/2006/relationships/image" Target="../media/image66.emf"/><Relationship Id="rId24" Type="http://schemas.openxmlformats.org/officeDocument/2006/relationships/oleObject" Target="../embeddings/oleObject103.bin"/><Relationship Id="rId25" Type="http://schemas.openxmlformats.org/officeDocument/2006/relationships/image" Target="../media/image53.emf"/><Relationship Id="rId26" Type="http://schemas.openxmlformats.org/officeDocument/2006/relationships/oleObject" Target="../embeddings/oleObject104.bin"/><Relationship Id="rId27" Type="http://schemas.openxmlformats.org/officeDocument/2006/relationships/image" Target="../media/image67.emf"/><Relationship Id="rId28" Type="http://schemas.openxmlformats.org/officeDocument/2006/relationships/oleObject" Target="../embeddings/oleObject105.bin"/><Relationship Id="rId29" Type="http://schemas.openxmlformats.org/officeDocument/2006/relationships/image" Target="../media/image68.emf"/><Relationship Id="rId10" Type="http://schemas.openxmlformats.org/officeDocument/2006/relationships/oleObject" Target="../embeddings/oleObject96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97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98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99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100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93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94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95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06.bin"/><Relationship Id="rId5" Type="http://schemas.openxmlformats.org/officeDocument/2006/relationships/image" Target="../media/image71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4" Type="http://schemas.openxmlformats.org/officeDocument/2006/relationships/image" Target="../media/image74.emf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75.emf"/><Relationship Id="rId7" Type="http://schemas.openxmlformats.org/officeDocument/2006/relationships/oleObject" Target="../embeddings/oleObject109.bin"/><Relationship Id="rId8" Type="http://schemas.openxmlformats.org/officeDocument/2006/relationships/image" Target="../media/image7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4" Type="http://schemas.openxmlformats.org/officeDocument/2006/relationships/image" Target="../media/image77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oleObject" Target="../embeddings/oleObject111.bin"/><Relationship Id="rId5" Type="http://schemas.openxmlformats.org/officeDocument/2006/relationships/image" Target="../media/image80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4" Type="http://schemas.openxmlformats.org/officeDocument/2006/relationships/image" Target="../media/image83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114.bin"/><Relationship Id="rId6" Type="http://schemas.openxmlformats.org/officeDocument/2006/relationships/image" Target="../media/image91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4" Type="http://schemas.openxmlformats.org/officeDocument/2006/relationships/image" Target="../media/image92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16.bin"/><Relationship Id="rId5" Type="http://schemas.openxmlformats.org/officeDocument/2006/relationships/image" Target="../media/image94.emf"/><Relationship Id="rId6" Type="http://schemas.openxmlformats.org/officeDocument/2006/relationships/oleObject" Target="../embeddings/oleObject117.bin"/><Relationship Id="rId7" Type="http://schemas.openxmlformats.org/officeDocument/2006/relationships/image" Target="../media/image95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oleObject" Target="../embeddings/oleObject118.bin"/><Relationship Id="rId5" Type="http://schemas.openxmlformats.org/officeDocument/2006/relationships/image" Target="../media/image96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oleObject" Target="../embeddings/oleObject119.bin"/><Relationship Id="rId5" Type="http://schemas.openxmlformats.org/officeDocument/2006/relationships/image" Target="../media/image104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4" Type="http://schemas.openxmlformats.org/officeDocument/2006/relationships/image" Target="../media/image106.emf"/><Relationship Id="rId5" Type="http://schemas.openxmlformats.org/officeDocument/2006/relationships/oleObject" Target="../embeddings/oleObject121.bin"/><Relationship Id="rId6" Type="http://schemas.openxmlformats.org/officeDocument/2006/relationships/image" Target="../media/image107.emf"/><Relationship Id="rId7" Type="http://schemas.openxmlformats.org/officeDocument/2006/relationships/oleObject" Target="../embeddings/oleObject122.bin"/><Relationship Id="rId8" Type="http://schemas.openxmlformats.org/officeDocument/2006/relationships/image" Target="../media/image108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4" Type="http://schemas.openxmlformats.org/officeDocument/2006/relationships/image" Target="../media/image109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24.bin"/><Relationship Id="rId5" Type="http://schemas.openxmlformats.org/officeDocument/2006/relationships/image" Target="../media/image96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4" Type="http://schemas.openxmlformats.org/officeDocument/2006/relationships/image" Target="../media/image112.emf"/><Relationship Id="rId5" Type="http://schemas.openxmlformats.org/officeDocument/2006/relationships/oleObject" Target="../embeddings/oleObject126.bin"/><Relationship Id="rId6" Type="http://schemas.openxmlformats.org/officeDocument/2006/relationships/image" Target="../media/image113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4" Type="http://schemas.openxmlformats.org/officeDocument/2006/relationships/image" Target="../media/image114.emf"/><Relationship Id="rId5" Type="http://schemas.openxmlformats.org/officeDocument/2006/relationships/oleObject" Target="../embeddings/oleObject128.bin"/><Relationship Id="rId6" Type="http://schemas.openxmlformats.org/officeDocument/2006/relationships/image" Target="../media/image115.emf"/><Relationship Id="rId7" Type="http://schemas.openxmlformats.org/officeDocument/2006/relationships/oleObject" Target="../embeddings/oleObject129.bin"/><Relationship Id="rId8" Type="http://schemas.openxmlformats.org/officeDocument/2006/relationships/image" Target="../media/image116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oleObject" Target="../embeddings/oleObject130.bin"/><Relationship Id="rId5" Type="http://schemas.openxmlformats.org/officeDocument/2006/relationships/image" Target="../media/image96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4" Type="http://schemas.openxmlformats.org/officeDocument/2006/relationships/image" Target="../media/image118.emf"/><Relationship Id="rId5" Type="http://schemas.openxmlformats.org/officeDocument/2006/relationships/oleObject" Target="../embeddings/oleObject132.bin"/><Relationship Id="rId6" Type="http://schemas.openxmlformats.org/officeDocument/2006/relationships/image" Target="../media/image115.emf"/><Relationship Id="rId7" Type="http://schemas.openxmlformats.org/officeDocument/2006/relationships/oleObject" Target="../embeddings/oleObject133.bin"/><Relationship Id="rId8" Type="http://schemas.openxmlformats.org/officeDocument/2006/relationships/image" Target="../media/image116.emf"/><Relationship Id="rId9" Type="http://schemas.openxmlformats.org/officeDocument/2006/relationships/oleObject" Target="../embeddings/oleObject134.bin"/><Relationship Id="rId10" Type="http://schemas.openxmlformats.org/officeDocument/2006/relationships/image" Target="../media/image119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4" Type="http://schemas.openxmlformats.org/officeDocument/2006/relationships/image" Target="../media/image120.emf"/><Relationship Id="rId5" Type="http://schemas.openxmlformats.org/officeDocument/2006/relationships/oleObject" Target="../embeddings/oleObject136.bin"/><Relationship Id="rId6" Type="http://schemas.openxmlformats.org/officeDocument/2006/relationships/image" Target="../media/image121.emf"/><Relationship Id="rId7" Type="http://schemas.openxmlformats.org/officeDocument/2006/relationships/oleObject" Target="../embeddings/oleObject137.bin"/><Relationship Id="rId8" Type="http://schemas.openxmlformats.org/officeDocument/2006/relationships/image" Target="../media/image96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4" Type="http://schemas.openxmlformats.org/officeDocument/2006/relationships/image" Target="../media/image122.emf"/><Relationship Id="rId5" Type="http://schemas.openxmlformats.org/officeDocument/2006/relationships/oleObject" Target="../embeddings/oleObject139.bin"/><Relationship Id="rId6" Type="http://schemas.openxmlformats.org/officeDocument/2006/relationships/image" Target="../media/image123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7: Neural Networks;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7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99490"/>
              </p:ext>
            </p:extLst>
          </p:nvPr>
        </p:nvGraphicFramePr>
        <p:xfrm>
          <a:off x="6332539" y="1616204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5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2539" y="1616204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10624"/>
              </p:ext>
            </p:extLst>
          </p:nvPr>
        </p:nvGraphicFramePr>
        <p:xfrm>
          <a:off x="6275389" y="4775201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6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89" y="4775201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0" y="4175126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For non-convex problems, </a:t>
            </a:r>
            <a:r>
              <a:rPr lang="en-US" sz="2400" dirty="0" err="1" smtClean="0"/>
              <a:t>AdaGrad</a:t>
            </a:r>
            <a:r>
              <a:rPr lang="en-US" sz="2400" dirty="0" smtClean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 smtClean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 smtClean="0"/>
              <a:t>for gradient accumulation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27732"/>
              </p:ext>
            </p:extLst>
          </p:nvPr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7" name="Equation" r:id="rId3" imgW="1079500" imgH="241300" progId="Equation.3">
                  <p:embed/>
                </p:oleObj>
              </mc:Choice>
              <mc:Fallback>
                <p:oleObj name="Equation" r:id="rId3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50839"/>
              </p:ext>
            </p:extLst>
          </p:nvPr>
        </p:nvGraphicFramePr>
        <p:xfrm>
          <a:off x="4782994" y="3827256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8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994" y="3827256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rgbClr val="0000FF"/>
                </a:solidFill>
              </a:rPr>
              <a:t>RMSProp</a:t>
            </a:r>
            <a:r>
              <a:rPr lang="en-US" sz="2400" dirty="0" smtClean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Update parameters: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7339"/>
              </p:ext>
            </p:extLst>
          </p:nvPr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1" name="Equation" r:id="rId3" imgW="1168400" imgH="215900" progId="Equation.3">
                  <p:embed/>
                </p:oleObj>
              </mc:Choice>
              <mc:Fallback>
                <p:oleObj name="Equation" r:id="rId3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701024"/>
              </p:ext>
            </p:extLst>
          </p:nvPr>
        </p:nvGraphicFramePr>
        <p:xfrm>
          <a:off x="4684712" y="4772512"/>
          <a:ext cx="28225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2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4712" y="4772512"/>
                        <a:ext cx="282257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77328"/>
              </p:ext>
            </p:extLst>
          </p:nvPr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3" name="Equation" r:id="rId7" imgW="1168400" imgH="241300" progId="Equation.3">
                  <p:embed/>
                </p:oleObj>
              </mc:Choice>
              <mc:Fallback>
                <p:oleObj name="Equation" r:id="rId7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  <a:endParaRPr lang="en-US" sz="2400" i="1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7272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Goal: </a:t>
            </a:r>
            <a:r>
              <a:rPr lang="en-US" sz="2400" dirty="0" smtClean="0">
                <a:solidFill>
                  <a:srgbClr val="FF0000"/>
                </a:solidFill>
              </a:rPr>
              <a:t>break symmetry </a:t>
            </a:r>
            <a:r>
              <a:rPr lang="en-US" sz="2400" dirty="0" smtClean="0"/>
              <a:t>between units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Initialize all weights (not biases) </a:t>
            </a:r>
            <a:r>
              <a:rPr lang="en-US" sz="2400" dirty="0" smtClean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</a:pPr>
            <a:r>
              <a:rPr lang="en-US" sz="2400" i="1" dirty="0" smtClean="0"/>
              <a:t>Large</a:t>
            </a:r>
            <a:r>
              <a:rPr lang="en-US" sz="2400" dirty="0" smtClean="0"/>
              <a:t> -&gt; grad explosion,  </a:t>
            </a:r>
            <a:r>
              <a:rPr lang="en-US" sz="2400" i="1" dirty="0" smtClean="0"/>
              <a:t>Small</a:t>
            </a:r>
            <a:r>
              <a:rPr lang="en-US" sz="2400" dirty="0" smtClean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for all outputs to have </a:t>
            </a:r>
            <a:r>
              <a:rPr lang="en-US" sz="2400" dirty="0" smtClean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/>
              <a:t>a 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inputs</a:t>
            </a:r>
            <a:r>
              <a:rPr lang="en-US" sz="2400" dirty="0" smtClean="0"/>
              <a:t>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 err="1" smtClean="0"/>
              <a:t>ReLU</a:t>
            </a:r>
            <a:r>
              <a:rPr lang="en-US" sz="2400" dirty="0" smtClean="0"/>
              <a:t> units, it is recommended: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78656"/>
              </p:ext>
            </p:extLst>
          </p:nvPr>
        </p:nvGraphicFramePr>
        <p:xfrm>
          <a:off x="4955381" y="240823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5" name="Equation" r:id="rId3" imgW="965200" imgH="431800" progId="Equation.3">
                  <p:embed/>
                </p:oleObj>
              </mc:Choice>
              <mc:Fallback>
                <p:oleObj name="Equation" r:id="rId3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5381" y="240823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038963"/>
              </p:ext>
            </p:extLst>
          </p:nvPr>
        </p:nvGraphicFramePr>
        <p:xfrm>
          <a:off x="4856300" y="414909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6" name="Equation" r:id="rId5" imgW="965200" imgH="431800" progId="Equation.3">
                  <p:embed/>
                </p:oleObj>
              </mc:Choice>
              <mc:Fallback>
                <p:oleObj name="Equation" r:id="rId5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6300" y="414909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inputs, </a:t>
            </a:r>
            <a:r>
              <a:rPr lang="en-US" sz="2400" i="1" dirty="0" smtClean="0">
                <a:latin typeface="Times"/>
                <a:cs typeface="Times"/>
              </a:rPr>
              <a:t>n</a:t>
            </a:r>
            <a:r>
              <a:rPr lang="en-US" sz="2400" dirty="0" smtClean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trades off between initialize all </a:t>
            </a:r>
            <a:r>
              <a:rPr lang="en-US" sz="2400" dirty="0"/>
              <a:t>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</a:t>
            </a:r>
            <a:r>
              <a:rPr lang="en-US" sz="2400" dirty="0" smtClean="0">
                <a:solidFill>
                  <a:srgbClr val="000000"/>
                </a:solidFill>
              </a:rPr>
              <a:t>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Sparse</a:t>
            </a:r>
            <a:r>
              <a:rPr lang="en-US" sz="2400" dirty="0" smtClean="0"/>
              <a:t> variant when </a:t>
            </a:r>
            <a:r>
              <a:rPr lang="en-US" sz="2400" i="1" dirty="0" smtClean="0">
                <a:latin typeface="Times"/>
                <a:cs typeface="Times"/>
              </a:rPr>
              <a:t>m </a:t>
            </a:r>
            <a:r>
              <a:rPr lang="en-US" sz="2400" dirty="0" smtClean="0">
                <a:solidFill>
                  <a:srgbClr val="000000"/>
                </a:solidFill>
              </a:rPr>
              <a:t>is large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 </a:t>
            </a:r>
            <a:r>
              <a:rPr lang="en-US" sz="2000" dirty="0" smtClean="0"/>
              <a:t>Initialize </a:t>
            </a:r>
            <a:r>
              <a:rPr lang="en-US" sz="2000" i="1" dirty="0" smtClean="0"/>
              <a:t>k</a:t>
            </a:r>
            <a:r>
              <a:rPr lang="en-US" sz="2000" dirty="0" smtClean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9" name="Equation" r:id="rId3" imgW="1727200" imgH="495300" progId="Equation.3">
                  <p:embed/>
                </p:oleObj>
              </mc:Choice>
              <mc:Fallback>
                <p:oleObj name="Equation" r:id="rId3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27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Output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Marginal statistics </a:t>
            </a:r>
            <a:r>
              <a:rPr lang="en-US" sz="1800" dirty="0" smtClean="0"/>
              <a:t>of the output in the training set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Hidden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Avoid saturation </a:t>
            </a:r>
            <a:r>
              <a:rPr lang="en-US" sz="1800" dirty="0" smtClean="0"/>
              <a:t>at initialization</a:t>
            </a:r>
          </a:p>
          <a:p>
            <a:pPr lvl="1"/>
            <a:r>
              <a:rPr lang="en-US" sz="1800" dirty="0" smtClean="0"/>
              <a:t>E.g. in </a:t>
            </a:r>
            <a:r>
              <a:rPr lang="en-US" sz="1800" dirty="0" err="1" smtClean="0"/>
              <a:t>ReLU</a:t>
            </a:r>
            <a:r>
              <a:rPr lang="en-US" sz="1800" dirty="0" smtClean="0"/>
              <a:t>, initialize bias to 0.1 instead of 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Units controlling participation of other units</a:t>
            </a:r>
          </a:p>
          <a:p>
            <a:pPr lvl="1"/>
            <a:r>
              <a:rPr lang="en-US" sz="1800" dirty="0" smtClean="0"/>
              <a:t>Set bias to allow participation at initialization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50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359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 smtClean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6000" dirty="0"/>
          </a:p>
          <a:p>
            <a:r>
              <a:rPr lang="en-US" sz="2400" dirty="0" smtClean="0"/>
              <a:t>Features in </a:t>
            </a:r>
            <a:r>
              <a:rPr lang="en-US" sz="2400" dirty="0" smtClean="0">
                <a:solidFill>
                  <a:srgbClr val="0000FF"/>
                </a:solidFill>
              </a:rPr>
              <a:t>same scale</a:t>
            </a:r>
            <a:r>
              <a:rPr lang="en-US" sz="2400" dirty="0" smtClean="0"/>
              <a:t>: mean 0 and variance 1</a:t>
            </a:r>
          </a:p>
          <a:p>
            <a:pPr lvl="1"/>
            <a:r>
              <a:rPr lang="en-US" sz="1800" dirty="0" smtClean="0"/>
              <a:t>Speeds up learning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3580556"/>
                </p:ext>
              </p:extLst>
            </p:nvPr>
          </p:nvGraphicFramePr>
          <p:xfrm>
            <a:off x="4752976" y="2989264"/>
            <a:ext cx="1941513" cy="1203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83" name="Equation" r:id="rId3" imgW="635000" imgH="393700" progId="Equation.3">
                    <p:embed/>
                  </p:oleObj>
                </mc:Choice>
                <mc:Fallback>
                  <p:oleObj name="Equation" r:id="rId3" imgW="6350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752976" y="2989264"/>
                          <a:ext cx="1941513" cy="1203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4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  <a:endParaRPr lang="en-US" sz="2000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9267085" y="23278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7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7085" y="23278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0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18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Covariance Shift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Each hidden layer changes distribution of inputs to next layer: </a:t>
            </a:r>
            <a:r>
              <a:rPr lang="en-US" i="1" dirty="0" smtClean="0"/>
              <a:t>slows down learning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  <a:endParaRPr lang="en-US" dirty="0"/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41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</a:t>
            </a:r>
          </a:p>
          <a:p>
            <a:pPr lvl="1"/>
            <a:r>
              <a:rPr lang="en-US" dirty="0" smtClean="0"/>
              <a:t>Mini-batch of activations for layer to normalize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1" name="Equation" r:id="rId3" imgW="1511300" imgH="812800" progId="Equation.3">
                  <p:embed/>
                </p:oleObj>
              </mc:Choice>
              <mc:Fallback>
                <p:oleObj name="Equation" r:id="rId3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36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Mini</a:t>
            </a:r>
            <a:r>
              <a:rPr lang="en-US" dirty="0"/>
              <a:t>-batch of activations for layer to </a:t>
            </a:r>
            <a:r>
              <a:rPr lang="en-US" dirty="0" smtClean="0"/>
              <a:t>normalize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where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5" name="Equation" r:id="rId3" imgW="736600" imgH="393700" progId="Equation.3">
                  <p:embed/>
                </p:oleObj>
              </mc:Choice>
              <mc:Fallback>
                <p:oleObj name="Equation" r:id="rId3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6" name="Equation" r:id="rId5" imgW="2578100" imgH="469900" progId="Equation.3">
                  <p:embed/>
                </p:oleObj>
              </mc:Choice>
              <mc:Fallback>
                <p:oleObj name="Equation" r:id="rId5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81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Normalization can reduce expressive power</a:t>
            </a:r>
          </a:p>
          <a:p>
            <a:pPr lvl="1"/>
            <a:r>
              <a:rPr lang="en-US" dirty="0" smtClean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r>
              <a:rPr lang="en-US" dirty="0" smtClean="0"/>
              <a:t>Allows network to </a:t>
            </a:r>
            <a:r>
              <a:rPr lang="en-US" dirty="0" smtClean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89819" y="436356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9" name="Equation" r:id="rId3" imgW="495300" imgH="203200" progId="Equation.3">
                  <p:embed/>
                </p:oleObj>
              </mc:Choice>
              <mc:Fallback>
                <p:oleObj name="Equation" r:id="rId3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" name="Equation" r:id="rId3" imgW="1498600" imgH="927100" progId="Equation.3">
                  <p:embed/>
                </p:oleObj>
              </mc:Choice>
              <mc:Fallback>
                <p:oleObj name="Equation" r:id="rId3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  <a:endParaRPr lang="en-US" sz="2400" i="1" dirty="0"/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  <a:endParaRPr lang="en-US" sz="27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7951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7" name="Equation" r:id="rId4" imgW="1524000" imgH="927100" progId="Equation.3">
                  <p:embed/>
                </p:oleObj>
              </mc:Choice>
              <mc:Fallback>
                <p:oleObj name="Equation" r:id="rId4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  <a:endParaRPr lang="en-US" sz="2400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  <a:endParaRPr lang="en-US" sz="27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646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Differentiate the </a:t>
            </a:r>
            <a:r>
              <a:rPr lang="en-US" dirty="0" smtClean="0">
                <a:solidFill>
                  <a:srgbClr val="0000FF"/>
                </a:solidFill>
              </a:rPr>
              <a:t>joint loss </a:t>
            </a:r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mini-batches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u="sng" dirty="0" smtClean="0">
                <a:solidFill>
                  <a:srgbClr val="0000FF"/>
                </a:solidFill>
              </a:rPr>
              <a:t>Back-propagate </a:t>
            </a:r>
            <a:r>
              <a:rPr lang="en-US" i="1" u="sng" dirty="0" smtClean="0">
                <a:solidFill>
                  <a:srgbClr val="0000FF"/>
                </a:solidFill>
              </a:rPr>
              <a:t>through</a:t>
            </a:r>
            <a:r>
              <a:rPr lang="en-US" u="sng" dirty="0" smtClean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 smtClean="0"/>
              <a:t>Test time: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needs to be </a:t>
            </a:r>
            <a:r>
              <a:rPr lang="en-US" dirty="0"/>
              <a:t>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 smtClean="0"/>
              <a:t>Replace </a:t>
            </a:r>
            <a:r>
              <a:rPr lang="en-US" i="1" dirty="0" smtClean="0"/>
              <a:t>μ</a:t>
            </a:r>
            <a:r>
              <a:rPr lang="en-US" dirty="0" smtClean="0"/>
              <a:t> and </a:t>
            </a:r>
            <a:r>
              <a:rPr lang="en-US" i="1" dirty="0" err="1" smtClean="0"/>
              <a:t>σ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0000FF"/>
                </a:solidFill>
              </a:rPr>
              <a:t>running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averages </a:t>
            </a:r>
            <a:r>
              <a:rPr lang="en-US" dirty="0" smtClean="0"/>
              <a:t>collected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105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Cross-entropy between training data and model distribution (i.e. </a:t>
            </a:r>
            <a:r>
              <a:rPr lang="en-US" sz="2400" dirty="0" smtClean="0">
                <a:solidFill>
                  <a:srgbClr val="0000FF"/>
                </a:solidFill>
              </a:rPr>
              <a:t>negative log-likelihood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Do not need to design separate cost functions </a:t>
            </a:r>
          </a:p>
          <a:p>
            <a:r>
              <a:rPr lang="en-US" sz="2400" dirty="0" smtClean="0"/>
              <a:t>Gradient of cost function must be large enough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49" y="2148471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92104"/>
              </p:ext>
            </p:extLst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40574"/>
              </p:ext>
            </p:extLst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  <a:endParaRPr lang="en-US" sz="2400" i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5240"/>
              </p:ext>
            </p:extLst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</a:t>
            </a:r>
            <a:r>
              <a:rPr lang="en-US" sz="2400" i="1" dirty="0">
                <a:solidFill>
                  <a:srgbClr val="800000"/>
                </a:solidFill>
              </a:rPr>
              <a:t>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  <a:endParaRPr lang="en-US" sz="2000" i="1" dirty="0">
              <a:solidFill>
                <a:srgbClr val="8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58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1358823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Discrete / </a:t>
            </a:r>
            <a:r>
              <a:rPr lang="en-US" sz="2400" dirty="0" err="1"/>
              <a:t>M</a:t>
            </a:r>
            <a:r>
              <a:rPr lang="en-US" sz="2400" dirty="0" err="1" smtClean="0"/>
              <a:t>ultinoulli</a:t>
            </a:r>
            <a:r>
              <a:rPr lang="en-US" sz="2400" dirty="0" smtClean="0"/>
              <a:t> output distribution</a:t>
            </a:r>
          </a:p>
          <a:p>
            <a:r>
              <a:rPr lang="en-US" sz="2400" dirty="0" smtClean="0"/>
              <a:t>For output scores </a:t>
            </a:r>
            <a:r>
              <a:rPr lang="en-US" sz="2400" i="1" dirty="0" smtClean="0"/>
              <a:t>z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z</a:t>
            </a:r>
            <a:r>
              <a:rPr lang="en-US" sz="2400" i="1" baseline="-25000" dirty="0" err="1" smtClean="0"/>
              <a:t>n</a:t>
            </a:r>
            <a:endParaRPr lang="en-US" sz="2400" i="1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Log-likelihood undoes </a:t>
            </a:r>
            <a:r>
              <a:rPr lang="en-US" sz="2400" dirty="0" err="1" smtClean="0"/>
              <a:t>exp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936823"/>
              </p:ext>
            </p:extLst>
          </p:nvPr>
        </p:nvGraphicFramePr>
        <p:xfrm>
          <a:off x="4468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4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8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724655"/>
              </p:ext>
            </p:extLst>
          </p:nvPr>
        </p:nvGraphicFramePr>
        <p:xfrm>
          <a:off x="3840163" y="4768852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5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0163" y="4768852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9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21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6000" dirty="0"/>
          </a:p>
          <a:p>
            <a:endParaRPr lang="en-US" sz="2000" dirty="0"/>
          </a:p>
          <a:p>
            <a:r>
              <a:rPr lang="en-US" sz="2400" dirty="0">
                <a:latin typeface="Calibri"/>
                <a:cs typeface="Calibri"/>
              </a:rPr>
              <a:t>w</a:t>
            </a:r>
            <a:r>
              <a:rPr lang="en-US" sz="2400" dirty="0" smtClean="0">
                <a:latin typeface="Calibri"/>
                <a:cs typeface="Calibri"/>
              </a:rPr>
              <a:t>ith activation function </a:t>
            </a:r>
            <a:r>
              <a:rPr lang="en-US" sz="2400" i="1" dirty="0" smtClean="0">
                <a:latin typeface="Times"/>
                <a:cs typeface="Times"/>
              </a:rPr>
              <a:t>g</a:t>
            </a:r>
          </a:p>
          <a:p>
            <a:endParaRPr lang="en-US" sz="1600" i="1" dirty="0">
              <a:latin typeface="Times"/>
              <a:cs typeface="Times"/>
            </a:endParaRPr>
          </a:p>
          <a:p>
            <a:pPr lvl="1"/>
            <a:r>
              <a:rPr lang="en-US" sz="1800" dirty="0" smtClean="0"/>
              <a:t>Ensure </a:t>
            </a:r>
            <a:r>
              <a:rPr lang="en-US" sz="1800" dirty="0" smtClean="0">
                <a:solidFill>
                  <a:srgbClr val="0000FF"/>
                </a:solidFill>
              </a:rPr>
              <a:t>gradients </a:t>
            </a:r>
            <a:r>
              <a:rPr lang="en-US" sz="1800" dirty="0">
                <a:solidFill>
                  <a:srgbClr val="0000FF"/>
                </a:solidFill>
              </a:rPr>
              <a:t>remain large </a:t>
            </a:r>
            <a:r>
              <a:rPr lang="en-US" sz="1800" dirty="0"/>
              <a:t>through </a:t>
            </a:r>
            <a:r>
              <a:rPr lang="en-US" sz="1800" dirty="0" smtClean="0"/>
              <a:t>hidden unit</a:t>
            </a:r>
          </a:p>
          <a:p>
            <a:pPr lvl="1"/>
            <a:r>
              <a:rPr lang="en-US" sz="1800" dirty="0" smtClean="0"/>
              <a:t>Preferred: </a:t>
            </a:r>
            <a:r>
              <a:rPr lang="en-US" sz="1800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Avoid sigmoid</a:t>
            </a:r>
            <a:r>
              <a:rPr lang="en-US" sz="1800" dirty="0" smtClean="0"/>
              <a:t>/</a:t>
            </a:r>
            <a:r>
              <a:rPr lang="en-US" sz="1800" dirty="0" err="1" smtClean="0"/>
              <a:t>tanh</a:t>
            </a:r>
            <a:r>
              <a:rPr lang="en-US" sz="1800" dirty="0" smtClean="0"/>
              <a:t> activation</a:t>
            </a:r>
          </a:p>
          <a:p>
            <a:pPr lvl="2"/>
            <a:r>
              <a:rPr lang="en-US" sz="1600" dirty="0" smtClean="0"/>
              <a:t>Do not provide useful gradient info when they saturate</a:t>
            </a:r>
            <a:endParaRPr lang="en-US" sz="1600" dirty="0"/>
          </a:p>
          <a:p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89249"/>
              </p:ext>
            </p:extLst>
          </p:nvPr>
        </p:nvGraphicFramePr>
        <p:xfrm>
          <a:off x="4697787" y="1177760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5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7787" y="1177760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6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5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1" y="983807"/>
            <a:ext cx="8229600" cy="49592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Rectified Linear Units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Gradient is 1 whenever unit is active</a:t>
            </a:r>
          </a:p>
          <a:p>
            <a:pPr lvl="1"/>
            <a:r>
              <a:rPr lang="en-US" sz="1800" dirty="0" smtClean="0"/>
              <a:t>More useful for learning compared to sigmoid</a:t>
            </a:r>
          </a:p>
          <a:p>
            <a:pPr lvl="1"/>
            <a:r>
              <a:rPr lang="en-US" sz="1800" dirty="0"/>
              <a:t>No useful gradient information when z&lt;</a:t>
            </a:r>
            <a:r>
              <a:rPr lang="en-US" sz="1800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17366"/>
              </p:ext>
            </p:extLst>
          </p:nvPr>
        </p:nvGraphicFramePr>
        <p:xfrm>
          <a:off x="6528422" y="2181625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7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8422" y="2181625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408544" y="2183030"/>
            <a:ext cx="3553859" cy="2128659"/>
            <a:chOff x="3972301" y="1891482"/>
            <a:chExt cx="3553859" cy="212865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972301" y="3533982"/>
              <a:ext cx="1911358" cy="1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5741951" y="1891482"/>
              <a:ext cx="1784209" cy="2128659"/>
              <a:chOff x="5792955" y="3043550"/>
              <a:chExt cx="1784209" cy="212865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H="1">
                <a:off x="6755913" y="4056980"/>
                <a:ext cx="18956" cy="11152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5934663" y="3043550"/>
                <a:ext cx="1642501" cy="164250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792955" y="4726537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86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</a:t>
                </a:r>
                <a:r>
                  <a:rPr lang="en-US" sz="2400" dirty="0" smtClean="0"/>
                  <a:t>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706173"/>
              </p:ext>
            </p:extLst>
          </p:nvPr>
        </p:nvGraphicFramePr>
        <p:xfrm>
          <a:off x="2869556" y="1940267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7" name="Equation" r:id="rId4" imgW="2133600" imgH="215900" progId="Equation.3">
                  <p:embed/>
                </p:oleObj>
              </mc:Choice>
              <mc:Fallback>
                <p:oleObj name="Equation" r:id="rId4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9556" y="1940267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026117"/>
              </p:ext>
            </p:extLst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8" name="Equation" r:id="rId6" imgW="1295400" imgH="215900" progId="Equation.3">
                  <p:embed/>
                </p:oleObj>
              </mc:Choice>
              <mc:Fallback>
                <p:oleObj name="Equation" r:id="rId6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4640" y="3635233"/>
            <a:ext cx="2803926" cy="2378225"/>
            <a:chOff x="5147918" y="4151535"/>
            <a:chExt cx="2803926" cy="2378225"/>
          </a:xfrm>
        </p:grpSpPr>
        <p:grpSp>
          <p:nvGrpSpPr>
            <p:cNvPr id="13" name="Group 12"/>
            <p:cNvGrpSpPr/>
            <p:nvPr/>
          </p:nvGrpSpPr>
          <p:grpSpPr>
            <a:xfrm>
              <a:off x="5147918" y="4151535"/>
              <a:ext cx="2803926" cy="2348657"/>
              <a:chOff x="3623918" y="4509343"/>
              <a:chExt cx="2400472" cy="198861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8900000">
                <a:off x="4035775" y="5503649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2700000">
                <a:off x="2629610" y="5503651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827464" y="61604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4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Directly learn the activation function</a:t>
            </a:r>
          </a:p>
          <a:p>
            <a:pPr lvl="1"/>
            <a:r>
              <a:rPr lang="en-US" sz="2000" dirty="0" smtClean="0"/>
              <a:t>Max of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 linear functions</a:t>
            </a:r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489026"/>
              </p:ext>
            </p:extLst>
          </p:nvPr>
        </p:nvGraphicFramePr>
        <p:xfrm>
          <a:off x="3456816" y="2174724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4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6816" y="2174724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29" y="330290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8327" y="4259363"/>
            <a:ext cx="909986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230671" y="4219230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240543" y="5591142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750492" y="4852478"/>
            <a:ext cx="22616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2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70" y="1166018"/>
            <a:ext cx="5970645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One </a:t>
            </a:r>
            <a:r>
              <a:rPr lang="en-US" sz="2400" dirty="0">
                <a:solidFill>
                  <a:srgbClr val="0000FF"/>
                </a:solidFill>
              </a:rPr>
              <a:t>hidden layer is enough </a:t>
            </a:r>
            <a:r>
              <a:rPr lang="en-US" sz="2400" dirty="0"/>
              <a:t>to </a:t>
            </a:r>
            <a:r>
              <a:rPr lang="en-US" sz="2400" i="1" dirty="0"/>
              <a:t>represent </a:t>
            </a:r>
            <a:r>
              <a:rPr lang="en-US" sz="2400" dirty="0" smtClean="0"/>
              <a:t>an </a:t>
            </a:r>
            <a:r>
              <a:rPr lang="en-US" sz="2400" dirty="0"/>
              <a:t>approximation of any function to an arbitrary degree of accuracy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 why deeper</a:t>
            </a:r>
            <a:r>
              <a:rPr lang="en-US" sz="2400" dirty="0" smtClean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need </a:t>
            </a:r>
            <a:r>
              <a:rPr lang="en-US" sz="2000" dirty="0">
                <a:solidFill>
                  <a:srgbClr val="0000FF"/>
                </a:solidFill>
              </a:rPr>
              <a:t>(exponentially) more </a:t>
            </a:r>
            <a:r>
              <a:rPr lang="en-US" sz="2000" dirty="0" smtClean="0">
                <a:solidFill>
                  <a:srgbClr val="0000FF"/>
                </a:solidFill>
              </a:rPr>
              <a:t>width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</a:t>
            </a:r>
            <a:r>
              <a:rPr lang="en-US" sz="2000" dirty="0" err="1"/>
              <a:t>overfit</a:t>
            </a:r>
            <a:r>
              <a:rPr lang="en-US" sz="2000" dirty="0"/>
              <a:t> more </a:t>
            </a: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98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17532" y="1600201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840962"/>
              </p:ext>
            </p:extLst>
          </p:nvPr>
        </p:nvGraphicFramePr>
        <p:xfrm>
          <a:off x="8973220" y="2190734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3220" y="2190734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04060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22826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With </a:t>
            </a:r>
            <a:r>
              <a:rPr lang="en-US" sz="2800" i="1" dirty="0"/>
              <a:t>N</a:t>
            </a:r>
            <a:r>
              <a:rPr lang="en-US" sz="2800" dirty="0"/>
              <a:t> hidden layers, there are O(4</a:t>
            </a:r>
            <a:r>
              <a:rPr lang="en-US" sz="2800" i="1" baseline="30000" dirty="0"/>
              <a:t>N</a:t>
            </a:r>
            <a:r>
              <a:rPr lang="en-US" sz="2800" i="1" dirty="0"/>
              <a:t>)</a:t>
            </a:r>
            <a:r>
              <a:rPr lang="en-US" sz="2800" i="1" baseline="30000" dirty="0"/>
              <a:t> </a:t>
            </a:r>
            <a:r>
              <a:rPr lang="en-US" sz="2800" dirty="0"/>
              <a:t>piecewise linear regions</a:t>
            </a:r>
            <a:endParaRPr lang="en-US" sz="2800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70" y="2515768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5945" y="6396336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04060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41925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446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01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Optimizer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1779671"/>
            <a:ext cx="2654299" cy="35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4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 smtClean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9721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4000" dirty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85224"/>
              </p:ext>
            </p:extLst>
          </p:nvPr>
        </p:nvGraphicFramePr>
        <p:xfrm>
          <a:off x="4368801" y="2549776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7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2549776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031886"/>
              </p:ext>
            </p:extLst>
          </p:nvPr>
        </p:nvGraphicFramePr>
        <p:xfrm>
          <a:off x="4243389" y="511266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8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389" y="5112666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61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7161214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</a:t>
            </a:r>
            <a:r>
              <a:rPr lang="en-US" sz="2000" dirty="0"/>
              <a:t>computation takes exponential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386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Avoids repeated sub-expressions</a:t>
            </a:r>
          </a:p>
          <a:p>
            <a:r>
              <a:rPr lang="en-US" sz="2400" dirty="0" smtClean="0"/>
              <a:t>Uses dynamic programming (table filling)</a:t>
            </a:r>
          </a:p>
          <a:p>
            <a:r>
              <a:rPr lang="en-US" sz="2400" dirty="0" smtClean="0"/>
              <a:t>Trades-off memory for speed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421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712419"/>
              </p:ext>
            </p:extLst>
          </p:nvPr>
        </p:nvGraphicFramePr>
        <p:xfrm>
          <a:off x="4052889" y="2293939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3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9" y="2293939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930979"/>
              </p:ext>
            </p:extLst>
          </p:nvPr>
        </p:nvGraphicFramePr>
        <p:xfrm>
          <a:off x="5510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4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0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1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z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5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x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3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</a:rPr>
              <a:t>Jacobian</a:t>
            </a:r>
            <a:r>
              <a:rPr lang="en-US" sz="2000" dirty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44168"/>
              </p:ext>
            </p:extLst>
          </p:nvPr>
        </p:nvGraphicFramePr>
        <p:xfrm>
          <a:off x="2027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5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7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0820" y="5741443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Apply recursively!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1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536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Back-prop: compute derivatives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compute activations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7258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Compute loss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2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54633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351492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0790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402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74383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66107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5536" y="5519329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Squared loss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7016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526619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0120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00148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6747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71765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17560"/>
              </p:ext>
            </p:extLst>
          </p:nvPr>
        </p:nvGraphicFramePr>
        <p:xfrm>
          <a:off x="4857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4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7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313852"/>
              </p:ext>
            </p:extLst>
          </p:nvPr>
        </p:nvGraphicFramePr>
        <p:xfrm>
          <a:off x="4873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5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73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845376"/>
              </p:ext>
            </p:extLst>
          </p:nvPr>
        </p:nvGraphicFramePr>
        <p:xfrm>
          <a:off x="8584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6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84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731140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1140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Propagate activations to output layer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425864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2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949674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2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88939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2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91587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2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008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84082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14732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2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loss and its derivative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43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32512"/>
              </p:ext>
            </p:extLst>
          </p:nvPr>
        </p:nvGraphicFramePr>
        <p:xfrm>
          <a:off x="8024626" y="2471129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3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24626" y="2471129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6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24477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5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73333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6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7605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7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46123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720666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9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5293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0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04402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1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60120"/>
              </p:ext>
            </p:extLst>
          </p:nvPr>
        </p:nvGraphicFramePr>
        <p:xfrm>
          <a:off x="8153360" y="1276519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2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53360" y="1276519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077402"/>
              </p:ext>
            </p:extLst>
          </p:nvPr>
        </p:nvGraphicFramePr>
        <p:xfrm>
          <a:off x="8153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3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53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47775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1256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23010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99663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1680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268071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5411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80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592731"/>
              </p:ext>
            </p:extLst>
          </p:nvPr>
        </p:nvGraphicFramePr>
        <p:xfrm>
          <a:off x="8163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81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63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82377"/>
              </p:ext>
            </p:extLst>
          </p:nvPr>
        </p:nvGraphicFramePr>
        <p:xfrm>
          <a:off x="8166847" y="2182814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82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66847" y="2182814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36201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8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81762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41953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808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276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82472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265813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5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5379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6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49316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7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Propagate derivative to hidden layer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91427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91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04538" y="1974385"/>
            <a:ext cx="4609094" cy="4012228"/>
            <a:chOff x="4804538" y="1974385"/>
            <a:chExt cx="4609094" cy="4012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538" y="1974386"/>
              <a:ext cx="2759565" cy="38497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9184" y="5686531"/>
              <a:ext cx="149444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7F7F7F"/>
                  </a:solidFill>
                </a:rPr>
                <a:t>(</a:t>
              </a:r>
              <a:r>
                <a:rPr lang="en-US" sz="1350" dirty="0" err="1">
                  <a:solidFill>
                    <a:srgbClr val="7F7F7F"/>
                  </a:solidFill>
                </a:rPr>
                <a:t>Goodfellow</a:t>
              </a:r>
              <a:r>
                <a:rPr lang="en-US" sz="1350" dirty="0">
                  <a:solidFill>
                    <a:srgbClr val="7F7F7F"/>
                  </a:solidFill>
                </a:rPr>
                <a:t> 2016)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04539" y="1974385"/>
              <a:ext cx="1187009" cy="6258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0225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503877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0994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23098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49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362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939546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573547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0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6337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1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709857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2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6933"/>
              </p:ext>
            </p:extLst>
          </p:nvPr>
        </p:nvGraphicFramePr>
        <p:xfrm>
          <a:off x="7435998" y="1238439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3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5998" y="1238439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37424"/>
              </p:ext>
            </p:extLst>
          </p:nvPr>
        </p:nvGraphicFramePr>
        <p:xfrm>
          <a:off x="7458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4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2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044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0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84577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0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4329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53932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69237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333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16898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4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855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5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37133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6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467636"/>
              </p:ext>
            </p:extLst>
          </p:nvPr>
        </p:nvGraphicFramePr>
        <p:xfrm>
          <a:off x="7430342" y="1238251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7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0342" y="1238251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90685"/>
              </p:ext>
            </p:extLst>
          </p:nvPr>
        </p:nvGraphicFramePr>
        <p:xfrm>
          <a:off x="7458636" y="2085976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8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636" y="2085976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14729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3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0007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3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610656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3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776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3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49165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4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7008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4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925089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42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9120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43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081477"/>
              </p:ext>
            </p:extLst>
          </p:nvPr>
        </p:nvGraphicFramePr>
        <p:xfrm>
          <a:off x="7763899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44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63899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548205"/>
              </p:ext>
            </p:extLst>
          </p:nvPr>
        </p:nvGraphicFramePr>
        <p:xfrm>
          <a:off x="9281459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45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81459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42334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46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17176"/>
              </p:ext>
            </p:extLst>
          </p:nvPr>
        </p:nvGraphicFramePr>
        <p:xfrm>
          <a:off x="7763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47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63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909658"/>
              </p:ext>
            </p:extLst>
          </p:nvPr>
        </p:nvGraphicFramePr>
        <p:xfrm>
          <a:off x="9281459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48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281459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739117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2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1959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526301"/>
              </p:ext>
            </p:extLst>
          </p:nvPr>
        </p:nvGraphicFramePr>
        <p:xfrm>
          <a:off x="3209925" y="2371726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5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925" y="2371726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32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2832" y="5208017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Parents of </a:t>
            </a:r>
            <a:r>
              <a:rPr lang="en-US" sz="24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2649" y="1659310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3986" y="1912950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3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08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81334" y="1947334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4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5555" y="5531556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35315" y="5080290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 for forward/back prop: </a:t>
            </a:r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 cost: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-layers  x  </a:t>
            </a:r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-size)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Regularization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4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74" y="2091857"/>
            <a:ext cx="4732852" cy="35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6315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Regularization is any modification we make to a learning algorithm that is intended to </a:t>
            </a:r>
            <a:r>
              <a:rPr lang="en-US" sz="3200" dirty="0">
                <a:solidFill>
                  <a:srgbClr val="0000FF"/>
                </a:solidFill>
              </a:rPr>
              <a:t>reduce its generalization error</a:t>
            </a:r>
            <a:r>
              <a:rPr lang="en-US" sz="3200" dirty="0"/>
              <a:t> but not its training error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982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70C0"/>
                </a:solidFill>
              </a:rPr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2577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5739" y="1266274"/>
            <a:ext cx="8229600" cy="49584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Optimize:</a:t>
            </a:r>
          </a:p>
          <a:p>
            <a:endParaRPr lang="en-US" sz="5400" dirty="0"/>
          </a:p>
          <a:p>
            <a:r>
              <a:rPr lang="en-US" sz="2400" i="1" dirty="0" smtClean="0"/>
              <a:t>L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regularization:</a:t>
            </a:r>
          </a:p>
          <a:p>
            <a:pPr lvl="1"/>
            <a:r>
              <a:rPr lang="en-US" sz="1800" dirty="0"/>
              <a:t>d</a:t>
            </a:r>
            <a:r>
              <a:rPr lang="en-US" sz="1800" dirty="0" smtClean="0"/>
              <a:t>ecays weights</a:t>
            </a:r>
          </a:p>
          <a:p>
            <a:pPr lvl="1"/>
            <a:r>
              <a:rPr lang="en-US" sz="1800" dirty="0" smtClean="0"/>
              <a:t>MAP estimation with Gaussian prior</a:t>
            </a:r>
          </a:p>
          <a:p>
            <a:r>
              <a:rPr lang="en-US" sz="2400" i="1" dirty="0" smtClean="0"/>
              <a:t>L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regularization:</a:t>
            </a:r>
          </a:p>
          <a:p>
            <a:pPr lvl="1"/>
            <a:r>
              <a:rPr lang="en-US" sz="1800" dirty="0"/>
              <a:t>encourages </a:t>
            </a:r>
            <a:r>
              <a:rPr lang="en-US" sz="1800" dirty="0" err="1" smtClean="0"/>
              <a:t>sparsity</a:t>
            </a:r>
            <a:endParaRPr lang="en-US" sz="1800" dirty="0"/>
          </a:p>
          <a:p>
            <a:pPr lvl="1"/>
            <a:r>
              <a:rPr lang="en-US" sz="1800" dirty="0"/>
              <a:t>MAP estimation with </a:t>
            </a:r>
            <a:r>
              <a:rPr lang="en-US" sz="1800" dirty="0" err="1" smtClean="0"/>
              <a:t>Laplacian</a:t>
            </a:r>
            <a:r>
              <a:rPr lang="en-US" sz="1800" dirty="0" smtClean="0"/>
              <a:t> prior</a:t>
            </a:r>
            <a:endParaRPr lang="en-US" sz="1800" dirty="0"/>
          </a:p>
          <a:p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016802"/>
              </p:ext>
            </p:extLst>
          </p:nvPr>
        </p:nvGraphicFramePr>
        <p:xfrm>
          <a:off x="4121501" y="1797085"/>
          <a:ext cx="395922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3" imgW="1295400" imgH="203200" progId="Equation.3">
                  <p:embed/>
                </p:oleObj>
              </mc:Choice>
              <mc:Fallback>
                <p:oleObj name="Equation" r:id="rId3" imgW="1295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1501" y="1797085"/>
                        <a:ext cx="395922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014465" y="3231076"/>
          <a:ext cx="2389265" cy="1028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5" imgW="914400" imgH="393700" progId="Equation.3">
                  <p:embed/>
                </p:oleObj>
              </mc:Choice>
              <mc:Fallback>
                <p:oleObj name="Equation" r:id="rId5" imgW="914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14465" y="3231076"/>
                        <a:ext cx="2389265" cy="1028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143080" y="4883151"/>
          <a:ext cx="20256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7" imgW="774700" imgH="266700" progId="Equation.3">
                  <p:embed/>
                </p:oleObj>
              </mc:Choice>
              <mc:Fallback>
                <p:oleObj name="Equation" r:id="rId7" imgW="774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43080" y="4883151"/>
                        <a:ext cx="2025650" cy="696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loud Callout 8"/>
          <p:cNvSpPr/>
          <p:nvPr/>
        </p:nvSpPr>
        <p:spPr>
          <a:xfrm>
            <a:off x="8389035" y="1651874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8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 as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530" y="2871781"/>
            <a:ext cx="8229600" cy="3280888"/>
          </a:xfrm>
        </p:spPr>
        <p:txBody>
          <a:bodyPr/>
          <a:lstStyle/>
          <a:p>
            <a:r>
              <a:rPr lang="en-US" sz="2400" dirty="0" smtClean="0"/>
              <a:t>Useful if </a:t>
            </a:r>
            <a:r>
              <a:rPr lang="en-US" sz="2400" i="1" dirty="0" smtClean="0"/>
              <a:t>K</a:t>
            </a:r>
            <a:r>
              <a:rPr lang="en-US" sz="2400" dirty="0" smtClean="0"/>
              <a:t> is known in advance </a:t>
            </a:r>
          </a:p>
          <a:p>
            <a:r>
              <a:rPr lang="en-US" sz="2400" dirty="0" smtClean="0"/>
              <a:t>Optimization:</a:t>
            </a:r>
          </a:p>
          <a:p>
            <a:pPr lvl="1"/>
            <a:r>
              <a:rPr lang="en-US" sz="1800" dirty="0" smtClean="0"/>
              <a:t>Construct </a:t>
            </a:r>
            <a:r>
              <a:rPr lang="en-US" sz="1800" dirty="0" err="1" smtClean="0"/>
              <a:t>Lagrangian</a:t>
            </a:r>
            <a:r>
              <a:rPr lang="en-US" sz="1800" dirty="0" smtClean="0"/>
              <a:t> and apply gradient descent</a:t>
            </a:r>
            <a:endParaRPr lang="en-US" sz="1800" dirty="0"/>
          </a:p>
          <a:p>
            <a:pPr lvl="1"/>
            <a:r>
              <a:rPr lang="en-US" sz="1800" dirty="0" smtClean="0"/>
              <a:t>Projected gradient descent</a:t>
            </a:r>
            <a:endParaRPr lang="en-US" sz="1800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811713" y="1748489"/>
          <a:ext cx="310515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1" name="Equation" r:id="rId3" imgW="1016000" imgH="279400" progId="Equation.3">
                  <p:embed/>
                </p:oleObj>
              </mc:Choice>
              <mc:Fallback>
                <p:oleObj name="Equation" r:id="rId3" imgW="1016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1713" y="1748489"/>
                        <a:ext cx="3105150" cy="85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854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14167"/>
            <a:ext cx="9144000" cy="5116969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7293196" y="5066032"/>
            <a:ext cx="3167240" cy="1165104"/>
          </a:xfrm>
          <a:prstGeom prst="cloudCallout">
            <a:avLst>
              <a:gd name="adj1" fmla="val -57125"/>
              <a:gd name="adj2" fmla="val -43268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time can be treated as a </a:t>
            </a:r>
            <a:r>
              <a:rPr lang="en-US" dirty="0" err="1"/>
              <a:t>hyperparameter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 decay </a:t>
            </a:r>
            <a:r>
              <a:rPr lang="en-US" i="1" dirty="0" smtClean="0">
                <a:solidFill>
                  <a:srgbClr val="0000FF"/>
                </a:solidFill>
              </a:rPr>
              <a:t>on activations </a:t>
            </a:r>
            <a:r>
              <a:rPr lang="en-US" dirty="0" smtClean="0"/>
              <a:t>instead of parameters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08" y="2599578"/>
            <a:ext cx="7728187" cy="2849896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130676" y="5691188"/>
          <a:ext cx="39211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5" name="Equation" r:id="rId4" imgW="1282700" imgH="203200" progId="Equation.3">
                  <p:embed/>
                </p:oleObj>
              </mc:Choice>
              <mc:Fallback>
                <p:oleObj name="Equation" r:id="rId4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0676" y="5691188"/>
                        <a:ext cx="39211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9048203" y="2282652"/>
            <a:ext cx="225084" cy="4776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97925" y="1661170"/>
            <a:ext cx="1394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of hidden layer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89332" y="4841730"/>
            <a:ext cx="362469" cy="4630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08395" y="5304752"/>
            <a:ext cx="2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 in output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3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626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r>
                  <a:rPr lang="en-US" sz="2400" dirty="0" smtClean="0"/>
                  <a:t>Linear models</a:t>
                </a:r>
              </a:p>
              <a:p>
                <a:pPr lvl="1"/>
                <a:r>
                  <a:rPr lang="en-US" sz="1800" dirty="0" smtClean="0"/>
                  <a:t>Can be fit efficiently (via convex optimization)</a:t>
                </a:r>
              </a:p>
              <a:p>
                <a:pPr lvl="1"/>
                <a:r>
                  <a:rPr lang="en-US" sz="1800" dirty="0" smtClean="0"/>
                  <a:t>Limited model capacity</a:t>
                </a:r>
              </a:p>
              <a:p>
                <a:r>
                  <a:rPr lang="en-US" sz="2400" dirty="0" smtClean="0"/>
                  <a:t>Alternative:</a:t>
                </a:r>
              </a:p>
              <a:p>
                <a:endParaRPr lang="en-US" sz="4400" dirty="0"/>
              </a:p>
              <a:p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/>
                  <a:t>is a </a:t>
                </a:r>
                <a:r>
                  <a:rPr lang="en-US" sz="24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buNone/>
                </a:pPr>
                <a:endParaRPr lang="en-US" sz="1800" dirty="0" smtClean="0"/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11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992091"/>
              </p:ext>
            </p:extLst>
          </p:nvPr>
        </p:nvGraphicFramePr>
        <p:xfrm>
          <a:off x="4705879" y="2468119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2468119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9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8380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0156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Random </a:t>
            </a:r>
            <a:r>
              <a:rPr lang="en-US" sz="2400" dirty="0" smtClean="0">
                <a:solidFill>
                  <a:srgbClr val="0000FF"/>
                </a:solidFill>
              </a:rPr>
              <a:t>perturbation of network weights</a:t>
            </a:r>
          </a:p>
          <a:p>
            <a:pPr lvl="1"/>
            <a:r>
              <a:rPr lang="en-US" sz="1800" dirty="0" smtClean="0"/>
              <a:t>Gaussian noise: Equivalent to minimizing loss with regularization term </a:t>
            </a:r>
          </a:p>
          <a:p>
            <a:pPr lvl="1"/>
            <a:r>
              <a:rPr lang="en-US" sz="1800" dirty="0" smtClean="0"/>
              <a:t>Encourages smooth function: small perturbation in weights leads to small changes in output</a:t>
            </a:r>
          </a:p>
          <a:p>
            <a:r>
              <a:rPr lang="en-US" sz="2400" dirty="0" smtClean="0"/>
              <a:t>Injecting </a:t>
            </a:r>
            <a:r>
              <a:rPr lang="en-US" sz="2400" dirty="0" smtClean="0">
                <a:solidFill>
                  <a:srgbClr val="0000FF"/>
                </a:solidFill>
              </a:rPr>
              <a:t>noise in output labels</a:t>
            </a:r>
          </a:p>
          <a:p>
            <a:pPr lvl="1"/>
            <a:r>
              <a:rPr lang="en-US" sz="1800" dirty="0" smtClean="0"/>
              <a:t>Better convergence: prevents pursuit of hard probabilities</a:t>
            </a:r>
            <a:endParaRPr lang="en-US" sz="1800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80644"/>
              </p:ext>
            </p:extLst>
          </p:nvPr>
        </p:nvGraphicFramePr>
        <p:xfrm>
          <a:off x="5363163" y="3789262"/>
          <a:ext cx="1711622" cy="565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9" name="Equation" r:id="rId3" imgW="812800" imgH="266700" progId="Equation.3">
                  <p:embed/>
                </p:oleObj>
              </mc:Choice>
              <mc:Fallback>
                <p:oleObj name="Equation" r:id="rId3" imgW="812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3163" y="3789262"/>
                        <a:ext cx="1711622" cy="565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396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7639"/>
            <a:ext cx="9144000" cy="48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6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6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8" y="1287516"/>
            <a:ext cx="5468173" cy="5132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465" y="1613118"/>
            <a:ext cx="360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all sub-networks obtained by removing non-output units from base network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2628" y="1507102"/>
            <a:ext cx="20418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Stochastic 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322" y="1166018"/>
            <a:ext cx="8497891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For each new example/mini-batch: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Randomly </a:t>
            </a:r>
            <a:r>
              <a:rPr lang="en-US" sz="1800" dirty="0" smtClean="0">
                <a:solidFill>
                  <a:srgbClr val="0000FF"/>
                </a:solidFill>
              </a:rPr>
              <a:t>sample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a binary mask </a:t>
            </a:r>
            <a:r>
              <a:rPr lang="en-US" sz="1800" i="1" dirty="0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independently, where </a:t>
            </a:r>
            <a:r>
              <a:rPr lang="en-US" sz="1800" i="1" dirty="0" err="1" smtClean="0">
                <a:latin typeface="Times"/>
                <a:cs typeface="Times"/>
              </a:rPr>
              <a:t>μ</a:t>
            </a:r>
            <a:r>
              <a:rPr lang="en-US" sz="1800" i="1" baseline="-25000" dirty="0" err="1" smtClean="0">
                <a:latin typeface="Times"/>
                <a:cs typeface="Times"/>
              </a:rPr>
              <a:t>i</a:t>
            </a:r>
            <a:r>
              <a:rPr lang="en-US" sz="1800" dirty="0" smtClean="0">
                <a:latin typeface="Times"/>
                <a:cs typeface="Times"/>
              </a:rPr>
              <a:t> </a:t>
            </a:r>
            <a:r>
              <a:rPr lang="en-US" sz="1800" dirty="0" smtClean="0">
                <a:latin typeface="Calibri"/>
                <a:cs typeface="Calibri"/>
              </a:rPr>
              <a:t>indicates if</a:t>
            </a:r>
            <a:r>
              <a:rPr lang="en-US" sz="1800" dirty="0" smtClean="0"/>
              <a:t> input/hidden node </a:t>
            </a:r>
            <a:r>
              <a:rPr lang="en-US" sz="1800" i="1" dirty="0" err="1" smtClean="0">
                <a:latin typeface="Times"/>
                <a:cs typeface="Times"/>
              </a:rPr>
              <a:t>i</a:t>
            </a:r>
            <a:r>
              <a:rPr lang="en-US" sz="1800" dirty="0" smtClean="0"/>
              <a:t> is included</a:t>
            </a:r>
            <a:endParaRPr lang="en-US" sz="1800" i="1" baseline="-25000" dirty="0" smtClean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</a:pPr>
            <a:r>
              <a:rPr lang="en-US" sz="1800" dirty="0" smtClean="0">
                <a:solidFill>
                  <a:srgbClr val="0000FF"/>
                </a:solidFill>
              </a:rPr>
              <a:t>Multiply output of node </a:t>
            </a:r>
            <a:r>
              <a:rPr lang="en-US" sz="1800" i="1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i="1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with </a:t>
            </a:r>
            <a:r>
              <a:rPr lang="en-US" sz="1800" i="1" dirty="0" err="1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1800" i="1" baseline="-25000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dirty="0" smtClean="0"/>
              <a:t>, and perform gradient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Typically, an input node is included with </a:t>
            </a:r>
            <a:r>
              <a:rPr lang="en-US" sz="2400" dirty="0" err="1" smtClean="0"/>
              <a:t>prob</a:t>
            </a:r>
            <a:r>
              <a:rPr lang="en-US" sz="2400" dirty="0" smtClean="0"/>
              <a:t>=0.8</a:t>
            </a:r>
            <a:r>
              <a:rPr lang="en-US" sz="2400" dirty="0" smtClean="0"/>
              <a:t>, hidden node with </a:t>
            </a:r>
            <a:r>
              <a:rPr lang="en-US" sz="2400" dirty="0" err="1" smtClean="0"/>
              <a:t>prob</a:t>
            </a:r>
            <a:r>
              <a:rPr lang="en-US" sz="2400" dirty="0" smtClean="0"/>
              <a:t>=0.5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9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Weight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During prediction time use all units, but scale weights with probability of inclusion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Approximates the following inference rule: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5" y="1887196"/>
            <a:ext cx="4935750" cy="2295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15" y="4816927"/>
            <a:ext cx="5131610" cy="1205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0545" y="602271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Cristina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Scheau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Adversarial Examples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5941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17983" y="495074"/>
            <a:ext cx="9144000" cy="5528075"/>
            <a:chOff x="490331" y="-127778"/>
            <a:chExt cx="9144000" cy="55280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331" y="-127778"/>
              <a:ext cx="9144000" cy="55280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472944" y="2782669"/>
              <a:ext cx="204182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88685" y="5623039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deeplearningbook.org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Manually </a:t>
                </a:r>
                <a:r>
                  <a:rPr lang="en-US" sz="2400" dirty="0" smtClean="0"/>
                  <a:t>engineer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1800" dirty="0" smtClean="0"/>
                  <a:t>Domain specific, enormous human effort</a:t>
                </a:r>
              </a:p>
              <a:p>
                <a:r>
                  <a:rPr lang="en-US" sz="2400" dirty="0" smtClean="0"/>
                  <a:t>Generic transform</a:t>
                </a:r>
              </a:p>
              <a:p>
                <a:pPr lvl="1"/>
                <a:r>
                  <a:rPr lang="en-US" sz="1800" dirty="0" smtClean="0"/>
                  <a:t>Maps to a higher-dimensional space</a:t>
                </a:r>
              </a:p>
              <a:p>
                <a:pPr lvl="1"/>
                <a:r>
                  <a:rPr lang="en-US" sz="1800" dirty="0" smtClean="0"/>
                  <a:t>Kernel methods: e.g. RBF kernels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24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1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Multi-task 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38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05" y="806657"/>
            <a:ext cx="5281190" cy="5244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12488" y="6051342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Optimization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3092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vs.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 of learning: </a:t>
            </a:r>
            <a:r>
              <a:rPr lang="en-US" sz="2400" dirty="0" smtClean="0">
                <a:solidFill>
                  <a:srgbClr val="0000FF"/>
                </a:solidFill>
              </a:rPr>
              <a:t>minimize generalization </a:t>
            </a:r>
            <a:r>
              <a:rPr lang="en-US" sz="2400" dirty="0" smtClean="0">
                <a:solidFill>
                  <a:srgbClr val="0000FF"/>
                </a:solidFill>
              </a:rPr>
              <a:t>error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/>
              <a:t>In practice, </a:t>
            </a:r>
            <a:r>
              <a:rPr lang="en-US" sz="2400" dirty="0" smtClean="0">
                <a:solidFill>
                  <a:srgbClr val="0000FF"/>
                </a:solidFill>
              </a:rPr>
              <a:t>empirical risk minimization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647073" y="2476501"/>
          <a:ext cx="5001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1" name="Equation" r:id="rId3" imgW="1854200" imgH="241300" progId="Equation.3">
                  <p:embed/>
                </p:oleObj>
              </mc:Choice>
              <mc:Fallback>
                <p:oleObj name="Equation" r:id="rId3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073" y="2476501"/>
                        <a:ext cx="5001461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800475" y="4021138"/>
          <a:ext cx="46942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2" name="Equation" r:id="rId5" imgW="1739900" imgH="457200" progId="Equation.3">
                  <p:embed/>
                </p:oleObj>
              </mc:Choice>
              <mc:Fallback>
                <p:oleObj name="Equation" r:id="rId5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475" y="4021138"/>
                        <a:ext cx="4694238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Callout 6"/>
          <p:cNvSpPr/>
          <p:nvPr/>
        </p:nvSpPr>
        <p:spPr>
          <a:xfrm>
            <a:off x="5302251" y="5429251"/>
            <a:ext cx="3921125" cy="968375"/>
          </a:xfrm>
          <a:prstGeom prst="wedgeEllipseCallout">
            <a:avLst>
              <a:gd name="adj1" fmla="val -37976"/>
              <a:gd name="adj2" fmla="val -70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optimized different from the quantity we care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Stochastic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2" y="1162878"/>
            <a:ext cx="8229601" cy="4845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Batch algorithms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Optimize empirical risk using </a:t>
            </a:r>
            <a:r>
              <a:rPr lang="en-US" sz="1800" dirty="0" smtClean="0">
                <a:solidFill>
                  <a:srgbClr val="0000FF"/>
                </a:solidFill>
              </a:rPr>
              <a:t>exact gradients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Stochastic algorithms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Estimates gradient from a </a:t>
            </a:r>
            <a:r>
              <a:rPr lang="en-US" sz="1800" dirty="0" smtClean="0">
                <a:solidFill>
                  <a:srgbClr val="0000FF"/>
                </a:solidFill>
              </a:rPr>
              <a:t>small random sample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677652"/>
              </p:ext>
            </p:extLst>
          </p:nvPr>
        </p:nvGraphicFramePr>
        <p:xfrm>
          <a:off x="3137798" y="3737803"/>
          <a:ext cx="55499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name="Equation" r:id="rId3" imgW="2057400" imgH="241300" progId="Equation.3">
                  <p:embed/>
                </p:oleObj>
              </mc:Choice>
              <mc:Fallback>
                <p:oleObj name="Equation" r:id="rId3" imgW="205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7798" y="3737803"/>
                        <a:ext cx="55499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2817744" y="4881355"/>
            <a:ext cx="7353300" cy="1619250"/>
          </a:xfrm>
          <a:prstGeom prst="wedgeRoundRectCallout">
            <a:avLst>
              <a:gd name="adj1" fmla="val -17564"/>
              <a:gd name="adj2" fmla="val -69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endParaRPr lang="en-US" sz="8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Large </a:t>
            </a:r>
            <a:r>
              <a:rPr lang="en-US" sz="2400" i="1" dirty="0">
                <a:solidFill>
                  <a:srgbClr val="0000FF"/>
                </a:solidFill>
              </a:rPr>
              <a:t>mini-batch</a:t>
            </a:r>
            <a:r>
              <a:rPr lang="en-US" sz="2400" dirty="0">
                <a:solidFill>
                  <a:srgbClr val="000000"/>
                </a:solidFill>
              </a:rPr>
              <a:t>: gradient computation </a:t>
            </a:r>
            <a:r>
              <a:rPr lang="en-US" sz="2400" dirty="0">
                <a:solidFill>
                  <a:srgbClr val="000000"/>
                </a:solidFill>
              </a:rPr>
              <a:t>expensive</a:t>
            </a:r>
          </a:p>
          <a:p>
            <a:pPr lvl="1" algn="ctr"/>
            <a:endParaRPr lang="en-US" sz="20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Small mini-batch</a:t>
            </a:r>
            <a:r>
              <a:rPr lang="en-US" sz="2400" dirty="0">
                <a:solidFill>
                  <a:srgbClr val="000000"/>
                </a:solidFill>
              </a:rPr>
              <a:t>: greater variance in estimate, longer steps for </a:t>
            </a:r>
            <a:r>
              <a:rPr lang="en-US" sz="2400" dirty="0">
                <a:solidFill>
                  <a:srgbClr val="000000"/>
                </a:solidFill>
              </a:rPr>
              <a:t>convergence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0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Points with </a:t>
            </a:r>
            <a:r>
              <a:rPr lang="en-US" sz="2400" dirty="0" smtClean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2</a:t>
            </a:r>
            <a:r>
              <a:rPr lang="en-US" sz="2400" baseline="30000" dirty="0" smtClean="0">
                <a:solidFill>
                  <a:srgbClr val="000000"/>
                </a:solidFill>
              </a:rPr>
              <a:t>nd</a:t>
            </a:r>
            <a:r>
              <a:rPr lang="en-US" sz="2400" dirty="0" smtClean="0">
                <a:solidFill>
                  <a:srgbClr val="000000"/>
                </a:solidFill>
              </a:rPr>
              <a:t>-derivate (Hessian) determines curvature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94" y="2491504"/>
            <a:ext cx="8223250" cy="3385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Take small steps in direction of </a:t>
            </a:r>
            <a:r>
              <a:rPr lang="en-US" sz="2400" dirty="0">
                <a:solidFill>
                  <a:srgbClr val="0000FF"/>
                </a:solidFill>
              </a:rPr>
              <a:t>negative gradient</a:t>
            </a:r>
          </a:p>
          <a:p>
            <a:r>
              <a:rPr lang="en-US" sz="2400" dirty="0"/>
              <a:t>Sample </a:t>
            </a:r>
            <a:r>
              <a:rPr lang="en-US" sz="2400" i="1" dirty="0"/>
              <a:t>m</a:t>
            </a:r>
            <a:r>
              <a:rPr lang="en-US" sz="2400" dirty="0"/>
              <a:t> examples from training set and compute: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Update parameters: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600456"/>
              </p:ext>
            </p:extLst>
          </p:nvPr>
        </p:nvGraphicFramePr>
        <p:xfrm>
          <a:off x="3985148" y="2629595"/>
          <a:ext cx="4221703" cy="1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148" y="2629595"/>
                        <a:ext cx="4221703" cy="1104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409179"/>
              </p:ext>
            </p:extLst>
          </p:nvPr>
        </p:nvGraphicFramePr>
        <p:xfrm>
          <a:off x="5294923" y="3984355"/>
          <a:ext cx="1602154" cy="51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0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923" y="3984355"/>
                        <a:ext cx="1602154" cy="513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loud Callout 9"/>
          <p:cNvSpPr/>
          <p:nvPr/>
        </p:nvSpPr>
        <p:spPr>
          <a:xfrm>
            <a:off x="6096000" y="4748771"/>
            <a:ext cx="4403970" cy="1526467"/>
          </a:xfrm>
          <a:prstGeom prst="cloudCallout">
            <a:avLst>
              <a:gd name="adj1" fmla="val -35770"/>
              <a:gd name="adj2" fmla="val -6524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practice: </a:t>
            </a:r>
            <a:r>
              <a:rPr lang="en-US" sz="2000" dirty="0">
                <a:solidFill>
                  <a:srgbClr val="0000FF"/>
                </a:solidFill>
              </a:rPr>
              <a:t>shuffle</a:t>
            </a:r>
            <a:r>
              <a:rPr lang="en-US" sz="2000" dirty="0"/>
              <a:t> </a:t>
            </a:r>
            <a:r>
              <a:rPr lang="en-US" sz="2000" dirty="0"/>
              <a:t>training set once and pass through multiple </a:t>
            </a:r>
            <a:r>
              <a:rPr lang="en-US" sz="2000" dirty="0"/>
              <a:t>times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6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387110"/>
            <a:ext cx="10972800" cy="767276"/>
          </a:xfrm>
        </p:spPr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663" r="-12663" b="8408"/>
          <a:stretch/>
        </p:blipFill>
        <p:spPr>
          <a:xfrm>
            <a:off x="2895600" y="2361222"/>
            <a:ext cx="3980962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3661" y="2861603"/>
            <a:ext cx="352864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Oscillations because updates do not exploit curvature information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231438" y="2046931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3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1438" y="2046931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76562" y="5661893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FF"/>
                </a:solidFill>
              </a:rPr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8303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/>
                  <a:t>are </a:t>
                </a:r>
                <a:r>
                  <a:rPr lang="en-US" sz="2400" dirty="0" smtClean="0"/>
                  <a:t>parameters of the transform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defines </a:t>
                </a:r>
                <a:r>
                  <a:rPr lang="en-US" sz="2400" dirty="0" smtClean="0"/>
                  <a:t>hidden layers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Non-convex optimization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Can encode prior beliefs, generalizes well </a:t>
                </a:r>
                <a:endParaRPr lang="en-US" sz="2400" dirty="0"/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26" t="-2305" b="-59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649631"/>
              </p:ext>
            </p:extLst>
          </p:nvPr>
        </p:nvGraphicFramePr>
        <p:xfrm>
          <a:off x="4196694" y="1778363"/>
          <a:ext cx="3600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" name="Equation" r:id="rId4" imgW="1168400" imgH="228600" progId="Equation.3">
                  <p:embed/>
                </p:oleObj>
              </mc:Choice>
              <mc:Fallback>
                <p:oleObj name="Equation" r:id="rId4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6694" y="1778363"/>
                        <a:ext cx="3600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Recent view:  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For sufficiently large neural networks, </a:t>
            </a:r>
            <a:r>
              <a:rPr lang="en-US" sz="2000" dirty="0" smtClean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Not important to find true global minimum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09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6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 smtClean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 smtClean="0"/>
              <a:t>solves for a point with zero gradient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49985"/>
            <a:ext cx="4925700" cy="2816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Conditioning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Poorly conditioned Hessian matrix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  <a:r>
              <a:rPr lang="en-US" sz="2400" dirty="0" smtClean="0"/>
              <a:t>: small steps leads to huge increase </a:t>
            </a:r>
          </a:p>
          <a:p>
            <a:r>
              <a:rPr lang="en-US" sz="2400" dirty="0" smtClean="0"/>
              <a:t>Learning is slow despite strong gradients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83692" y="3975293"/>
            <a:ext cx="209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Oscillations slow down progress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8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cost functions do not have critical points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72763"/>
            <a:ext cx="408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</a:t>
            </a:r>
            <a:r>
              <a:rPr lang="en-US" sz="2800" dirty="0" smtClean="0"/>
              <a:t>error decreases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59" y="2224048"/>
            <a:ext cx="7603767" cy="3611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5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370389" y="4397844"/>
          <a:ext cx="4605337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" name="Equation" r:id="rId4" imgW="2235200" imgH="838200" progId="Equation.3">
                  <p:embed/>
                </p:oleObj>
              </mc:Choice>
              <mc:Fallback>
                <p:oleObj name="Equation" r:id="rId4" imgW="22352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0389" y="4397844"/>
                        <a:ext cx="4605337" cy="172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98700" y="4879976"/>
            <a:ext cx="179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4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 smtClean="0"/>
          </a:p>
          <a:p>
            <a:endParaRPr lang="en-US" sz="36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1" name="Equation" r:id="rId3" imgW="4102100" imgH="609600" progId="Equation.3">
                  <p:embed/>
                </p:oleObj>
              </mc:Choice>
              <mc:Fallback>
                <p:oleObj name="Equation" r:id="rId3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2" name="Equation" r:id="rId5" imgW="1549400" imgH="495300" progId="Equation.3">
                  <p:embed/>
                </p:oleObj>
              </mc:Choice>
              <mc:Fallback>
                <p:oleObj name="Equation" r:id="rId5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27450" y="4645736"/>
          <a:ext cx="456565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3" name="Equation" r:id="rId7" imgW="1955800" imgH="850900" progId="Equation.3">
                  <p:embed/>
                </p:oleObj>
              </mc:Choice>
              <mc:Fallback>
                <p:oleObj name="Equation" r:id="rId7" imgW="19558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7450" y="4645736"/>
                        <a:ext cx="4565650" cy="198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489346"/>
              </p:ext>
            </p:extLst>
          </p:nvPr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5" name="Equation" r:id="rId3" imgW="2133600" imgH="2209800" progId="Equation.3">
                  <p:embed/>
                </p:oleObj>
              </mc:Choice>
              <mc:Fallback>
                <p:oleObj name="Equation" r:id="rId3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49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 smtClean="0"/>
              <a:t>Exploding gradients lead to cliffs</a:t>
            </a:r>
          </a:p>
          <a:p>
            <a:r>
              <a:rPr lang="en-US" sz="2400" dirty="0" smtClean="0"/>
              <a:t>Can be mitigated using </a:t>
            </a:r>
            <a:r>
              <a:rPr lang="en-US" sz="2400" dirty="0" smtClean="0">
                <a:solidFill>
                  <a:srgbClr val="0000FF"/>
                </a:solidFill>
              </a:rPr>
              <a:t>gradient </a:t>
            </a:r>
            <a:r>
              <a:rPr lang="en-US" sz="2400" dirty="0" smtClean="0">
                <a:solidFill>
                  <a:srgbClr val="0000FF"/>
                </a:solidFill>
              </a:rPr>
              <a:t>clipping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461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Poor correspondence between </a:t>
            </a:r>
            <a:br>
              <a:rPr lang="en-US" dirty="0" smtClean="0"/>
            </a:br>
            <a:r>
              <a:rPr lang="en-US" dirty="0" smtClean="0"/>
              <a:t>local and global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676301"/>
            <a:ext cx="6197600" cy="335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9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3488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3" y="1222551"/>
            <a:ext cx="8229600" cy="4767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SGD is slow when there is </a:t>
            </a:r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Average gradient presents faster path to opt:</a:t>
            </a:r>
          </a:p>
          <a:p>
            <a:pPr lvl="1"/>
            <a:r>
              <a:rPr lang="en-US" sz="2400" dirty="0" smtClean="0"/>
              <a:t>vertical components cancel out</a:t>
            </a:r>
            <a:endParaRPr lang="en-US" sz="24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9105747" y="22653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05747" y="22653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5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8432346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Uses </a:t>
            </a:r>
            <a:r>
              <a:rPr lang="en-US" sz="2400" dirty="0" smtClean="0">
                <a:solidFill>
                  <a:srgbClr val="0000FF"/>
                </a:solidFill>
              </a:rPr>
              <a:t>past gradients </a:t>
            </a:r>
            <a:r>
              <a:rPr lang="en-US" sz="2400" dirty="0" smtClean="0"/>
              <a:t>for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Maintains a new quantity: ‘</a:t>
            </a:r>
            <a:r>
              <a:rPr lang="en-US" sz="2400" dirty="0" smtClean="0">
                <a:solidFill>
                  <a:srgbClr val="0000FF"/>
                </a:solidFill>
              </a:rPr>
              <a:t>velocity</a:t>
            </a:r>
            <a:r>
              <a:rPr lang="en-US" sz="2400" dirty="0" smtClean="0"/>
              <a:t>’</a:t>
            </a:r>
          </a:p>
          <a:p>
            <a:pPr>
              <a:spcAft>
                <a:spcPts val="1200"/>
              </a:spcAft>
            </a:pPr>
            <a:r>
              <a:rPr lang="en-US" sz="2400" i="1" dirty="0" smtClean="0"/>
              <a:t>Exponentially decaying average</a:t>
            </a:r>
            <a:r>
              <a:rPr lang="en-US" sz="2400" dirty="0" smtClean="0"/>
              <a:t> of gradients: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84564" y="4082257"/>
          <a:ext cx="42878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3" name="Equation" r:id="rId3" imgW="1079500" imgH="203200" progId="Equation.3">
                  <p:embed/>
                </p:oleObj>
              </mc:Choice>
              <mc:Fallback>
                <p:oleObj name="Equation" r:id="rId3" imgW="1079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4564" y="4082257"/>
                        <a:ext cx="428783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916812" y="5210551"/>
            <a:ext cx="3681047" cy="719477"/>
            <a:chOff x="4392811" y="4470400"/>
            <a:chExt cx="3681047" cy="719477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4392811" y="4470400"/>
              <a:ext cx="3681047" cy="719477"/>
            </a:xfrm>
            <a:prstGeom prst="wedgeRoundRectCallout">
              <a:avLst>
                <a:gd name="adj1" fmla="val -71958"/>
                <a:gd name="adj2" fmla="val -121826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"/>
                  <a:cs typeface="Times"/>
                </a:rPr>
                <a:t>                </a:t>
              </a:r>
              <a:r>
                <a:rPr lang="en-US" sz="2000" dirty="0"/>
                <a:t>controls how quickly effect of past gradients decay</a:t>
              </a: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4630385" y="4529998"/>
            <a:ext cx="1004414" cy="341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54" name="Equation" r:id="rId5" imgW="596900" imgH="203200" progId="Equation.3">
                    <p:embed/>
                  </p:oleObj>
                </mc:Choice>
                <mc:Fallback>
                  <p:oleObj name="Equation" r:id="rId5" imgW="596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30385" y="4529998"/>
                          <a:ext cx="1004414" cy="3419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6949330" y="3377385"/>
            <a:ext cx="322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gradient update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8800" y="3762279"/>
            <a:ext cx="51995" cy="5049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9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Compute gradient estimate: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Update </a:t>
            </a:r>
            <a:r>
              <a:rPr lang="en-US" sz="2400" dirty="0" smtClean="0"/>
              <a:t>velocity:</a:t>
            </a:r>
          </a:p>
          <a:p>
            <a:endParaRPr lang="en-US" sz="2400" dirty="0"/>
          </a:p>
          <a:p>
            <a:r>
              <a:rPr lang="en-US" sz="2400" dirty="0" smtClean="0"/>
              <a:t>Update parameters:</a:t>
            </a:r>
            <a:endParaRPr lang="en-US" sz="2400" dirty="0">
              <a:latin typeface="Times"/>
              <a:cs typeface="Times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36152"/>
              </p:ext>
            </p:extLst>
          </p:nvPr>
        </p:nvGraphicFramePr>
        <p:xfrm>
          <a:off x="4206185" y="1587431"/>
          <a:ext cx="43830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7" name="Equation" r:id="rId3" imgW="1714500" imgH="431800" progId="Equation.3">
                  <p:embed/>
                </p:oleObj>
              </mc:Choice>
              <mc:Fallback>
                <p:oleObj name="Equation" r:id="rId3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6185" y="1587431"/>
                        <a:ext cx="438308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69434"/>
              </p:ext>
            </p:extLst>
          </p:nvPr>
        </p:nvGraphicFramePr>
        <p:xfrm>
          <a:off x="5257006" y="3343220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8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006" y="3343220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28075"/>
              </p:ext>
            </p:extLst>
          </p:nvPr>
        </p:nvGraphicFramePr>
        <p:xfrm>
          <a:off x="5340488" y="4411625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9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0488" y="4411625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0" y="1602154"/>
            <a:ext cx="5054600" cy="4813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708768" y="1992923"/>
            <a:ext cx="1100992" cy="39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1200" y="1602154"/>
            <a:ext cx="2864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Damped oscillations:</a:t>
            </a:r>
          </a:p>
          <a:p>
            <a:r>
              <a:rPr lang="en-US" sz="2400" dirty="0"/>
              <a:t>gradients in opposite directions get cancelled out</a:t>
            </a: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1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Apply an </a:t>
            </a:r>
            <a:r>
              <a:rPr lang="en-US" sz="2400" dirty="0" smtClean="0">
                <a:solidFill>
                  <a:srgbClr val="0000FF"/>
                </a:solidFill>
              </a:rPr>
              <a:t>interim</a:t>
            </a:r>
            <a:r>
              <a:rPr lang="en-US" sz="2400" dirty="0" smtClean="0"/>
              <a:t> update:</a:t>
            </a:r>
          </a:p>
          <a:p>
            <a:endParaRPr lang="en-US" sz="2400" dirty="0"/>
          </a:p>
          <a:p>
            <a:r>
              <a:rPr lang="en-US" sz="2400" dirty="0" smtClean="0"/>
              <a:t>Perform a correction based on gradient at the interim point:</a:t>
            </a:r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176262"/>
              </p:ext>
            </p:extLst>
          </p:nvPr>
        </p:nvGraphicFramePr>
        <p:xfrm>
          <a:off x="4051990" y="2979771"/>
          <a:ext cx="44148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5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1990" y="2979771"/>
                        <a:ext cx="441483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654831"/>
              </p:ext>
            </p:extLst>
          </p:nvPr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6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054273"/>
              </p:ext>
            </p:extLst>
          </p:nvPr>
        </p:nvGraphicFramePr>
        <p:xfrm>
          <a:off x="5217566" y="5090914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7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17566" y="5090914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955601"/>
              </p:ext>
            </p:extLst>
          </p:nvPr>
        </p:nvGraphicFramePr>
        <p:xfrm>
          <a:off x="5187403" y="1535893"/>
          <a:ext cx="13430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8" name="Equation" r:id="rId9" imgW="558800" imgH="203200" progId="Equation.3">
                  <p:embed/>
                </p:oleObj>
              </mc:Choice>
              <mc:Fallback>
                <p:oleObj name="Equation" r:id="rId9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7403" y="1535893"/>
                        <a:ext cx="13430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</a:t>
            </a:r>
            <a:r>
              <a:rPr lang="en-US" sz="2000" dirty="0"/>
              <a:t>slope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43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59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  <a:endParaRPr lang="en-US" sz="26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9528176" y="4591051"/>
          <a:ext cx="3413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9" name="Equation" r:id="rId3" imgW="152400" imgH="203200" progId="Equation.3">
                  <p:embed/>
                </p:oleObj>
              </mc:Choice>
              <mc:Fallback>
                <p:oleObj name="Equation" r:id="rId3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8176" y="4591051"/>
                        <a:ext cx="3413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1795464" y="1684338"/>
          <a:ext cx="37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0" name="Equation" r:id="rId5" imgW="165100" imgH="203200" progId="Equation.3">
                  <p:embed/>
                </p:oleObj>
              </mc:Choice>
              <mc:Fallback>
                <p:oleObj name="Equation" r:id="rId5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464" y="1684338"/>
                        <a:ext cx="3714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1" name="Equation" r:id="rId7" imgW="317500" imgH="203200" progId="Equation.3">
                  <p:embed/>
                </p:oleObj>
              </mc:Choice>
              <mc:Fallback>
                <p:oleObj name="Equation" r:id="rId7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Accumulate squared gradients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Greater </a:t>
            </a:r>
            <a:r>
              <a:rPr lang="en-US" sz="2400" dirty="0" smtClean="0"/>
              <a:t>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961614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3" name="Equation" r:id="rId3" imgW="609600" imgH="241300" progId="Equation.3">
                  <p:embed/>
                </p:oleObj>
              </mc:Choice>
              <mc:Fallback>
                <p:oleObj name="Equation" r:id="rId3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03789"/>
              </p:ext>
            </p:extLst>
          </p:nvPr>
        </p:nvGraphicFramePr>
        <p:xfrm>
          <a:off x="4557840" y="2831120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4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7840" y="2831120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7381160" y="3104261"/>
            <a:ext cx="1301902" cy="47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2819" y="2319431"/>
            <a:ext cx="2375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Inversely proportional to cumulative squared gradient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0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ML_lecture_template" id="{12DF6B26-185E-8242-9557-5C9AD058FB15}" vid="{ED3B4B0A-8B35-3E4F-AA86-6CDA37A403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2120</TotalTime>
  <Words>2015</Words>
  <Application>Microsoft Macintosh PowerPoint</Application>
  <PresentationFormat>Widescreen</PresentationFormat>
  <Paragraphs>591</Paragraphs>
  <Slides>116</Slides>
  <Notes>7</Notes>
  <HiddenSlides>14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Calibri</vt:lpstr>
      <vt:lpstr>Cambria Math</vt:lpstr>
      <vt:lpstr>Karla</vt:lpstr>
      <vt:lpstr>Times</vt:lpstr>
      <vt:lpstr>Times New Roman</vt:lpstr>
      <vt:lpstr>Arial</vt:lpstr>
      <vt:lpstr>GEC_template</vt:lpstr>
      <vt:lpstr>Equation</vt:lpstr>
      <vt:lpstr>Lecture 7: Neural Networks; </vt:lpstr>
      <vt:lpstr>Representation</vt:lpstr>
      <vt:lpstr>Neural Network</vt:lpstr>
      <vt:lpstr>Learning Multiple Components</vt:lpstr>
      <vt:lpstr>Depth = Repeated Compositions</vt:lpstr>
      <vt:lpstr>Beyond Linear Models</vt:lpstr>
      <vt:lpstr>Traditional ML</vt:lpstr>
      <vt:lpstr>Deep Learning</vt:lpstr>
      <vt:lpstr>Neural Networks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  <vt:lpstr>Regularization</vt:lpstr>
      <vt:lpstr>Regularization is any modification we make to a learning algorithm that is intended to reduce its generalization error but not its training error</vt:lpstr>
      <vt:lpstr>Outline</vt:lpstr>
      <vt:lpstr>Outline</vt:lpstr>
      <vt:lpstr>Norm Penalties</vt:lpstr>
      <vt:lpstr>Norm Penalties as Constraints</vt:lpstr>
      <vt:lpstr>Outline</vt:lpstr>
      <vt:lpstr>Early Stopping</vt:lpstr>
      <vt:lpstr>Early Stopping</vt:lpstr>
      <vt:lpstr>Sparse Representations</vt:lpstr>
      <vt:lpstr>Outline</vt:lpstr>
      <vt:lpstr>Data Augmentation</vt:lpstr>
      <vt:lpstr>Outline</vt:lpstr>
      <vt:lpstr>Noise Robustness</vt:lpstr>
      <vt:lpstr>Bagging</vt:lpstr>
      <vt:lpstr>Outline</vt:lpstr>
      <vt:lpstr>Dropout</vt:lpstr>
      <vt:lpstr>Dropout: Stochastic GD</vt:lpstr>
      <vt:lpstr>Dropout: Weight Scaling</vt:lpstr>
      <vt:lpstr>Adversarial Examples</vt:lpstr>
      <vt:lpstr>PowerPoint Presentation</vt:lpstr>
      <vt:lpstr>Multi-task Learning</vt:lpstr>
      <vt:lpstr>PowerPoint Presentation</vt:lpstr>
      <vt:lpstr>Optimization</vt:lpstr>
      <vt:lpstr>Learning vs. Optimization</vt:lpstr>
      <vt:lpstr>Batch vs. Stochastic Algorithms</vt:lpstr>
      <vt:lpstr>Critical Points</vt:lpstr>
      <vt:lpstr>Stochastic Gradient Descent</vt:lpstr>
      <vt:lpstr>Stochastic Gradient Descent</vt:lpstr>
      <vt:lpstr>Outline</vt:lpstr>
      <vt:lpstr>Local Minima</vt:lpstr>
      <vt:lpstr>Local Minima</vt:lpstr>
      <vt:lpstr>Saddle Points</vt:lpstr>
      <vt:lpstr>Saddle Points</vt:lpstr>
      <vt:lpstr>Poor Conditioning</vt:lpstr>
      <vt:lpstr>No Critical Points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Poor correspondence between  local and global structure</vt:lpstr>
      <vt:lpstr>Outline</vt:lpstr>
      <vt:lpstr>Momentum</vt:lpstr>
      <vt:lpstr>Momentum</vt:lpstr>
      <vt:lpstr>Momentum</vt:lpstr>
      <vt:lpstr>Momentum</vt:lpstr>
      <vt:lpstr>Nesterov Momentum</vt:lpstr>
      <vt:lpstr>Outline</vt:lpstr>
      <vt:lpstr>Adaptive Learning Rates</vt:lpstr>
      <vt:lpstr>AdaGrad</vt:lpstr>
      <vt:lpstr>RMSProp</vt:lpstr>
      <vt:lpstr>Adam</vt:lpstr>
      <vt:lpstr>Outline</vt:lpstr>
      <vt:lpstr>Parameter Initialization</vt:lpstr>
      <vt:lpstr>Xavier Initialization</vt:lpstr>
      <vt:lpstr>Normalized Initialization</vt:lpstr>
      <vt:lpstr>Bias Initialization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225</cp:revision>
  <cp:lastPrinted>2018-03-05T02:43:56Z</cp:lastPrinted>
  <dcterms:created xsi:type="dcterms:W3CDTF">2017-11-02T16:57:55Z</dcterms:created>
  <dcterms:modified xsi:type="dcterms:W3CDTF">2018-07-26T12:44:08Z</dcterms:modified>
</cp:coreProperties>
</file>